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80" r:id="rId3"/>
    <p:sldId id="282" r:id="rId4"/>
    <p:sldId id="263" r:id="rId5"/>
    <p:sldId id="278" r:id="rId6"/>
    <p:sldId id="279" r:id="rId7"/>
    <p:sldId id="283" r:id="rId8"/>
    <p:sldId id="273" r:id="rId9"/>
    <p:sldId id="274" r:id="rId10"/>
    <p:sldId id="285" r:id="rId11"/>
    <p:sldId id="284" r:id="rId12"/>
    <p:sldId id="287" r:id="rId13"/>
    <p:sldId id="27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8" autoAdjust="0"/>
    <p:restoredTop sz="82756"/>
  </p:normalViewPr>
  <p:slideViewPr>
    <p:cSldViewPr snapToGrid="0">
      <p:cViewPr varScale="1">
        <p:scale>
          <a:sx n="61" d="100"/>
          <a:sy n="61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SkyDrive\&#1044;&#1086;&#1082;&#1091;&#1084;&#1077;&#1085;&#1090;&#1099;\VapeExpo\&#1056;&#1072;&#1089;&#1095;&#1105;&#1090;&#109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SkyDrive\&#1044;&#1086;&#1082;&#1091;&#1084;&#1077;&#1085;&#1090;&#1099;\VapeExpo\&#1056;&#1072;&#1089;&#1095;&#1105;&#1090;&#1099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4400" dirty="0" smtClean="0"/>
              <a:t>Россия, %</a:t>
            </a:r>
            <a:endParaRPr lang="ru-RU" sz="4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-8.6291704437918448E-2"/>
                  <c:y val="-0.15733165412828426"/>
                </c:manualLayout>
              </c:layout>
              <c:tx>
                <c:rich>
                  <a:bodyPr/>
                  <a:lstStyle/>
                  <a:p>
                    <a:fld id="{D2C6217B-D694-42C8-8D34-D417744B3B79}" type="CATEGORYNAME">
                      <a:rPr lang="ru-RU" smtClean="0"/>
                      <a:pPr/>
                      <a:t>[ИМЯ КАТЕГОРИИ]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1374962027703542"/>
                  <c:y val="-1.6519427027815899E-2"/>
                </c:manualLayout>
              </c:layout>
              <c:tx>
                <c:rich>
                  <a:bodyPr/>
                  <a:lstStyle/>
                  <a:p>
                    <a:fld id="{267E9275-9BE3-44EB-98C5-9E1E3772EA30}" type="CATEGORYNAME">
                      <a:rPr lang="ru-RU" smtClean="0"/>
                      <a:pPr/>
                      <a:t>[ИМЯ КАТЕГОРИИ]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8.9370300205809439E-2"/>
                  <c:y val="0.15508458659735"/>
                </c:manualLayout>
              </c:layout>
              <c:tx>
                <c:rich>
                  <a:bodyPr/>
                  <a:lstStyle/>
                  <a:p>
                    <a:fld id="{C6150424-0909-4FA6-9736-70FD08068BEE}" type="CATEGORYNAME">
                      <a:rPr lang="ru-RU" smtClean="0"/>
                      <a:pPr/>
                      <a:t>[ИМЯ КАТЕГОРИИ]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baseline="0" dirty="0"/>
                      <a:t>ЭСДН
</a:t>
                    </a:r>
                    <a:fld id="{60DA60BE-A52A-4A2A-9A73-A9E28A18B2FA}" type="PERCENTAGE">
                      <a:rPr lang="en-US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'Диаграмы (2)'!$A$29:$A$32</c:f>
              <c:strCache>
                <c:ptCount val="4"/>
                <c:pt idx="0">
                  <c:v>Сигареты</c:v>
                </c:pt>
                <c:pt idx="1">
                  <c:v>Жидкости</c:v>
                </c:pt>
                <c:pt idx="2">
                  <c:v>Многоразовые девайсы</c:v>
                </c:pt>
                <c:pt idx="3">
                  <c:v>Одноразовые</c:v>
                </c:pt>
              </c:strCache>
            </c:strRef>
          </c:cat>
          <c:val>
            <c:numRef>
              <c:f>'Диаграмы (2)'!$B$29:$B$32</c:f>
              <c:numCache>
                <c:formatCode>0.00</c:formatCode>
                <c:ptCount val="4"/>
                <c:pt idx="0" formatCode="General">
                  <c:v>99</c:v>
                </c:pt>
                <c:pt idx="1">
                  <c:v>0.36357879448075531</c:v>
                </c:pt>
                <c:pt idx="2">
                  <c:v>0.24238586298717021</c:v>
                </c:pt>
                <c:pt idx="3">
                  <c:v>0.3940353425320744</c:v>
                </c:pt>
              </c:numCache>
            </c:numRef>
          </c:val>
        </c:ser>
        <c:dLbls>
          <c:dLblPos val="bestFit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gapWidth val="100"/>
        <c:splitType val="pos"/>
        <c:splitPos val="3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Количество магазинов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Vape Shops</c:v>
                </c:pt>
                <c:pt idx="1">
                  <c:v>Табачные магазины</c:v>
                </c:pt>
                <c:pt idx="2">
                  <c:v>Прочие</c:v>
                </c:pt>
                <c:pt idx="3">
                  <c:v>Онлайн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1150</c:v>
                </c:pt>
                <c:pt idx="1">
                  <c:v>3500</c:v>
                </c:pt>
                <c:pt idx="2">
                  <c:v>10000</c:v>
                </c:pt>
                <c:pt idx="3">
                  <c:v>200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Продажи, л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Vape Shops</c:v>
                </c:pt>
                <c:pt idx="1">
                  <c:v>Табачные магазины</c:v>
                </c:pt>
                <c:pt idx="2">
                  <c:v>Прочие</c:v>
                </c:pt>
                <c:pt idx="3">
                  <c:v>Онлайн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15900</c:v>
                </c:pt>
                <c:pt idx="1">
                  <c:v>5600</c:v>
                </c:pt>
                <c:pt idx="2">
                  <c:v>1500</c:v>
                </c:pt>
                <c:pt idx="3">
                  <c:v>477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Продажи, руб.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Vape Shops</c:v>
                </c:pt>
                <c:pt idx="1">
                  <c:v>Табачные магазины</c:v>
                </c:pt>
                <c:pt idx="2">
                  <c:v>Прочие</c:v>
                </c:pt>
                <c:pt idx="3">
                  <c:v>Онлайн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318000</c:v>
                </c:pt>
                <c:pt idx="1">
                  <c:v>74666.666666666672</c:v>
                </c:pt>
                <c:pt idx="2">
                  <c:v>15000</c:v>
                </c:pt>
                <c:pt idx="3">
                  <c:v>9540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4400" dirty="0" smtClean="0"/>
              <a:t>Россия, % </a:t>
            </a:r>
            <a:r>
              <a:rPr lang="ru-RU" sz="4400" b="0" i="0" u="none" strike="noStrike" baseline="0" dirty="0" smtClean="0">
                <a:effectLst/>
              </a:rPr>
              <a:t>— потенциал</a:t>
            </a:r>
            <a:endParaRPr lang="ru-RU" sz="4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baseline="0" dirty="0"/>
                      <a:t>ЭСДН
</a:t>
                    </a:r>
                    <a:fld id="{60DA60BE-A52A-4A2A-9A73-A9E28A18B2FA}" type="PERCENTAGE">
                      <a:rPr lang="en-US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'Диаграмы (2)'!$A$29:$A$32</c:f>
              <c:strCache>
                <c:ptCount val="4"/>
                <c:pt idx="0">
                  <c:v>Сигареты</c:v>
                </c:pt>
                <c:pt idx="1">
                  <c:v>Жидкости</c:v>
                </c:pt>
                <c:pt idx="2">
                  <c:v>Многоразовые девайсы</c:v>
                </c:pt>
                <c:pt idx="3">
                  <c:v>Одноразовые</c:v>
                </c:pt>
              </c:strCache>
            </c:strRef>
          </c:cat>
          <c:val>
            <c:numRef>
              <c:f>'Диаграмы (2)'!$C$29:$C$32</c:f>
              <c:numCache>
                <c:formatCode>General</c:formatCode>
                <c:ptCount val="4"/>
                <c:pt idx="0">
                  <c:v>95</c:v>
                </c:pt>
                <c:pt idx="1">
                  <c:v>3</c:v>
                </c:pt>
                <c:pt idx="2">
                  <c:v>1.25</c:v>
                </c:pt>
                <c:pt idx="3">
                  <c:v>0.75</c:v>
                </c:pt>
              </c:numCache>
            </c:numRef>
          </c:val>
        </c:ser>
        <c:dLbls>
          <c:dLblPos val="bestFit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gapWidth val="100"/>
        <c:splitType val="pos"/>
        <c:splitPos val="3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372EBE-1037-4F70-9E7D-5E1201D0AB74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7F5122-4145-458D-AD53-D3EB97985BEB}">
      <dgm:prSet phldrT="[Текст]"/>
      <dgm:spPr>
        <a:noFill/>
        <a:ln>
          <a:noFill/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Натуральный вкус</a:t>
          </a:r>
          <a:endParaRPr lang="ru-RU" dirty="0">
            <a:solidFill>
              <a:schemeClr val="tx1"/>
            </a:solidFill>
          </a:endParaRPr>
        </a:p>
      </dgm:t>
    </dgm:pt>
    <dgm:pt modelId="{974281BC-B0FA-410D-889A-9E15F2B086D4}" type="parTrans" cxnId="{D5AB98C0-96D7-4CC7-BAFC-35E452DF68A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67B8CCF-87A6-46B6-B3F0-7B5259582B67}" type="sibTrans" cxnId="{D5AB98C0-96D7-4CC7-BAFC-35E452DF68A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11EE8F5-BFAB-4B64-B7D4-A847345101F1}">
      <dgm:prSet/>
      <dgm:spPr>
        <a:noFill/>
        <a:ln>
          <a:noFill/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Сложный вкус</a:t>
          </a:r>
          <a:endParaRPr lang="ru-RU" dirty="0">
            <a:solidFill>
              <a:schemeClr val="tx1"/>
            </a:solidFill>
          </a:endParaRPr>
        </a:p>
      </dgm:t>
    </dgm:pt>
    <dgm:pt modelId="{BAB17F04-9EE9-4A02-87C1-BDFE89AEF454}" type="parTrans" cxnId="{C163DCDE-AE2F-423A-9A2A-204EDB8F8E7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C7F6E65-0124-4F9A-9A83-B72295212038}" type="sibTrans" cxnId="{C163DCDE-AE2F-423A-9A2A-204EDB8F8E7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465B163-85E1-4248-9169-8FC8C8533AF7}">
      <dgm:prSet/>
      <dgm:spPr>
        <a:noFill/>
        <a:ln>
          <a:noFill/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Концентрированный вкус</a:t>
          </a:r>
          <a:endParaRPr lang="ru-RU" dirty="0">
            <a:solidFill>
              <a:schemeClr val="tx1"/>
            </a:solidFill>
          </a:endParaRPr>
        </a:p>
      </dgm:t>
    </dgm:pt>
    <dgm:pt modelId="{F380B99B-AD2D-4589-8880-6C06CC1DFE29}" type="parTrans" cxnId="{79374D3E-921E-477E-B43B-94CE9D8C3D9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BC46B07-CFAA-4AD4-A40C-582C5463517A}" type="sibTrans" cxnId="{79374D3E-921E-477E-B43B-94CE9D8C3D9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61799F0-2E63-4871-9F29-C4E8AFC1C302}">
      <dgm:prSet/>
      <dgm:spPr>
        <a:noFill/>
        <a:ln>
          <a:noFill/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Понятный вкус</a:t>
          </a:r>
          <a:endParaRPr lang="ru-RU" dirty="0">
            <a:solidFill>
              <a:schemeClr val="tx1"/>
            </a:solidFill>
          </a:endParaRPr>
        </a:p>
      </dgm:t>
    </dgm:pt>
    <dgm:pt modelId="{8343527F-BE74-4CA7-B1FD-87D0D2C86808}" type="parTrans" cxnId="{68EDD304-1943-489D-93C1-400E40280F13}">
      <dgm:prSet/>
      <dgm:spPr/>
      <dgm:t>
        <a:bodyPr/>
        <a:lstStyle/>
        <a:p>
          <a:endParaRPr lang="ru-RU"/>
        </a:p>
      </dgm:t>
    </dgm:pt>
    <dgm:pt modelId="{5F175F98-93AA-4FE6-BC08-0CAC095A83FF}" type="sibTrans" cxnId="{68EDD304-1943-489D-93C1-400E40280F13}">
      <dgm:prSet/>
      <dgm:spPr/>
      <dgm:t>
        <a:bodyPr/>
        <a:lstStyle/>
        <a:p>
          <a:endParaRPr lang="ru-RU"/>
        </a:p>
      </dgm:t>
    </dgm:pt>
    <dgm:pt modelId="{91F5310F-E498-4FCD-9066-5F878377E88A}" type="pres">
      <dgm:prSet presAssocID="{D3372EBE-1037-4F70-9E7D-5E1201D0AB7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CFB2B6-42FF-4565-B7AA-82E6E186D57A}" type="pres">
      <dgm:prSet presAssocID="{D3372EBE-1037-4F70-9E7D-5E1201D0AB74}" presName="axisShape" presStyleLbl="bgShp" presStyleIdx="0" presStyleCnt="1"/>
      <dgm:spPr/>
    </dgm:pt>
    <dgm:pt modelId="{4FE13F95-D795-4193-BDE3-CE7042CD1D75}" type="pres">
      <dgm:prSet presAssocID="{D3372EBE-1037-4F70-9E7D-5E1201D0AB74}" presName="rect1" presStyleLbl="node1" presStyleIdx="0" presStyleCnt="4" custScaleX="180539" custScaleY="38712" custLinFactNeighborX="-43944" custLinFactNeighborY="-450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94288-C85A-4D2C-8390-35A42AC64AEA}" type="pres">
      <dgm:prSet presAssocID="{D3372EBE-1037-4F70-9E7D-5E1201D0AB74}" presName="rect2" presStyleLbl="node1" presStyleIdx="1" presStyleCnt="4" custAng="10800000" custFlipVert="1" custFlipHor="1" custScaleX="152621" custScaleY="24337" custLinFactX="-100000" custLinFactNeighborX="-126940" custLinFactNeighborY="792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FE827-85AE-4FCF-AE57-34DC3E6BAC4A}" type="pres">
      <dgm:prSet presAssocID="{D3372EBE-1037-4F70-9E7D-5E1201D0AB74}" presName="rect3" presStyleLbl="node1" presStyleIdx="2" presStyleCnt="4" custScaleX="191433" custScaleY="30943" custLinFactNeighborX="-32004" custLinFactNeighborY="507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BF648-2BAE-44A6-A966-AC2DE3323435}" type="pres">
      <dgm:prSet presAssocID="{D3372EBE-1037-4F70-9E7D-5E1201D0AB74}" presName="rect4" presStyleLbl="node1" presStyleIdx="3" presStyleCnt="4" custScaleX="154650" custScaleY="28702" custLinFactX="5468" custLinFactNeighborX="100000" custLinFactNeighborY="-327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C2DDBA-9C1C-4244-8486-8CF7A8132A92}" type="presOf" srcId="{E61799F0-2E63-4871-9F29-C4E8AFC1C302}" destId="{368BF648-2BAE-44A6-A966-AC2DE3323435}" srcOrd="0" destOrd="0" presId="urn:microsoft.com/office/officeart/2005/8/layout/matrix2"/>
    <dgm:cxn modelId="{260DE548-8667-4CA1-9775-B94E552E2ADA}" type="presOf" srcId="{D11EE8F5-BFAB-4B64-B7D4-A847345101F1}" destId="{50194288-C85A-4D2C-8390-35A42AC64AEA}" srcOrd="0" destOrd="0" presId="urn:microsoft.com/office/officeart/2005/8/layout/matrix2"/>
    <dgm:cxn modelId="{C163DCDE-AE2F-423A-9A2A-204EDB8F8E74}" srcId="{D3372EBE-1037-4F70-9E7D-5E1201D0AB74}" destId="{D11EE8F5-BFAB-4B64-B7D4-A847345101F1}" srcOrd="1" destOrd="0" parTransId="{BAB17F04-9EE9-4A02-87C1-BDFE89AEF454}" sibTransId="{FC7F6E65-0124-4F9A-9A83-B72295212038}"/>
    <dgm:cxn modelId="{7C7C7D1E-5CCE-43D2-A9FC-A36EF58D5722}" type="presOf" srcId="{D3372EBE-1037-4F70-9E7D-5E1201D0AB74}" destId="{91F5310F-E498-4FCD-9066-5F878377E88A}" srcOrd="0" destOrd="0" presId="urn:microsoft.com/office/officeart/2005/8/layout/matrix2"/>
    <dgm:cxn modelId="{79374D3E-921E-477E-B43B-94CE9D8C3D91}" srcId="{D3372EBE-1037-4F70-9E7D-5E1201D0AB74}" destId="{8465B163-85E1-4248-9169-8FC8C8533AF7}" srcOrd="2" destOrd="0" parTransId="{F380B99B-AD2D-4589-8880-6C06CC1DFE29}" sibTransId="{6BC46B07-CFAA-4AD4-A40C-582C5463517A}"/>
    <dgm:cxn modelId="{04EC67AF-2507-4FF7-9BA8-2058C1976DD3}" type="presOf" srcId="{8465B163-85E1-4248-9169-8FC8C8533AF7}" destId="{B28FE827-85AE-4FCF-AE57-34DC3E6BAC4A}" srcOrd="0" destOrd="0" presId="urn:microsoft.com/office/officeart/2005/8/layout/matrix2"/>
    <dgm:cxn modelId="{D5AB98C0-96D7-4CC7-BAFC-35E452DF68A8}" srcId="{D3372EBE-1037-4F70-9E7D-5E1201D0AB74}" destId="{887F5122-4145-458D-AD53-D3EB97985BEB}" srcOrd="0" destOrd="0" parTransId="{974281BC-B0FA-410D-889A-9E15F2B086D4}" sibTransId="{C67B8CCF-87A6-46B6-B3F0-7B5259582B67}"/>
    <dgm:cxn modelId="{8C1CD182-F05E-4B43-AE92-95ABBB05B12A}" type="presOf" srcId="{887F5122-4145-458D-AD53-D3EB97985BEB}" destId="{4FE13F95-D795-4193-BDE3-CE7042CD1D75}" srcOrd="0" destOrd="0" presId="urn:microsoft.com/office/officeart/2005/8/layout/matrix2"/>
    <dgm:cxn modelId="{68EDD304-1943-489D-93C1-400E40280F13}" srcId="{D3372EBE-1037-4F70-9E7D-5E1201D0AB74}" destId="{E61799F0-2E63-4871-9F29-C4E8AFC1C302}" srcOrd="3" destOrd="0" parTransId="{8343527F-BE74-4CA7-B1FD-87D0D2C86808}" sibTransId="{5F175F98-93AA-4FE6-BC08-0CAC095A83FF}"/>
    <dgm:cxn modelId="{4F0BE9BD-F86A-4D69-9CDB-E5AE33C5A2F1}" type="presParOf" srcId="{91F5310F-E498-4FCD-9066-5F878377E88A}" destId="{10CFB2B6-42FF-4565-B7AA-82E6E186D57A}" srcOrd="0" destOrd="0" presId="urn:microsoft.com/office/officeart/2005/8/layout/matrix2"/>
    <dgm:cxn modelId="{9AE3F1FF-FDCC-4381-81D6-B8D56B43120F}" type="presParOf" srcId="{91F5310F-E498-4FCD-9066-5F878377E88A}" destId="{4FE13F95-D795-4193-BDE3-CE7042CD1D75}" srcOrd="1" destOrd="0" presId="urn:microsoft.com/office/officeart/2005/8/layout/matrix2"/>
    <dgm:cxn modelId="{1883C0E8-A5BB-481A-816B-AE8446F82C7C}" type="presParOf" srcId="{91F5310F-E498-4FCD-9066-5F878377E88A}" destId="{50194288-C85A-4D2C-8390-35A42AC64AEA}" srcOrd="2" destOrd="0" presId="urn:microsoft.com/office/officeart/2005/8/layout/matrix2"/>
    <dgm:cxn modelId="{4F8E4F24-6D02-4157-B3DB-3B117DFA975B}" type="presParOf" srcId="{91F5310F-E498-4FCD-9066-5F878377E88A}" destId="{B28FE827-85AE-4FCF-AE57-34DC3E6BAC4A}" srcOrd="3" destOrd="0" presId="urn:microsoft.com/office/officeart/2005/8/layout/matrix2"/>
    <dgm:cxn modelId="{CFA5D2F9-F648-4D3F-9370-C9C2C2E4A3E9}" type="presParOf" srcId="{91F5310F-E498-4FCD-9066-5F878377E88A}" destId="{368BF648-2BAE-44A6-A966-AC2DE332343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FB2B6-42FF-4565-B7AA-82E6E186D57A}">
      <dsp:nvSpPr>
        <dsp:cNvPr id="0" name=""/>
        <dsp:cNvSpPr/>
      </dsp:nvSpPr>
      <dsp:spPr>
        <a:xfrm>
          <a:off x="2590126" y="0"/>
          <a:ext cx="5418667" cy="541866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E13F95-D795-4193-BDE3-CE7042CD1D75}">
      <dsp:nvSpPr>
        <dsp:cNvPr id="0" name=""/>
        <dsp:cNvSpPr/>
      </dsp:nvSpPr>
      <dsp:spPr>
        <a:xfrm>
          <a:off x="1117040" y="38949"/>
          <a:ext cx="3913122" cy="839069"/>
        </a:xfrm>
        <a:prstGeom prst="round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Натуральный вкус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1158000" y="79909"/>
        <a:ext cx="3831202" cy="757149"/>
      </dsp:txXfrm>
    </dsp:sp>
    <dsp:sp modelId="{50194288-C85A-4D2C-8390-35A42AC64AEA}">
      <dsp:nvSpPr>
        <dsp:cNvPr id="0" name=""/>
        <dsp:cNvSpPr/>
      </dsp:nvSpPr>
      <dsp:spPr>
        <a:xfrm rot="10800000" flipH="1" flipV="1">
          <a:off x="0" y="2890652"/>
          <a:ext cx="3308009" cy="527496"/>
        </a:xfrm>
        <a:prstGeom prst="round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Сложный вкус</a:t>
          </a:r>
          <a:endParaRPr lang="ru-RU" sz="2300" kern="1200" dirty="0">
            <a:solidFill>
              <a:schemeClr val="tx1"/>
            </a:solidFill>
          </a:endParaRPr>
        </a:p>
      </dsp:txBody>
      <dsp:txXfrm rot="-10800000">
        <a:off x="25750" y="2916402"/>
        <a:ext cx="3256509" cy="475996"/>
      </dsp:txXfrm>
    </dsp:sp>
    <dsp:sp modelId="{B28FE827-85AE-4FCF-AE57-34DC3E6BAC4A}">
      <dsp:nvSpPr>
        <dsp:cNvPr id="0" name=""/>
        <dsp:cNvSpPr/>
      </dsp:nvSpPr>
      <dsp:spPr>
        <a:xfrm>
          <a:off x="1257773" y="4747976"/>
          <a:ext cx="4149246" cy="670679"/>
        </a:xfrm>
        <a:prstGeom prst="round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Концентрированный вкус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1290513" y="4780716"/>
        <a:ext cx="4083766" cy="605199"/>
      </dsp:txXfrm>
    </dsp:sp>
    <dsp:sp modelId="{368BF648-2BAE-44A6-A966-AC2DE3323435}">
      <dsp:nvSpPr>
        <dsp:cNvPr id="0" name=""/>
        <dsp:cNvSpPr/>
      </dsp:nvSpPr>
      <dsp:spPr>
        <a:xfrm>
          <a:off x="6848302" y="2962211"/>
          <a:ext cx="3351987" cy="622106"/>
        </a:xfrm>
        <a:prstGeom prst="round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Понятный вкус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6878671" y="2992580"/>
        <a:ext cx="3291249" cy="561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CE355-2AF9-4E1D-BBDC-B43AA6BFF643}" type="datetimeFigureOut">
              <a:rPr lang="ru-RU" smtClean="0"/>
              <a:t>24.06.2016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2BE04-60AB-4E58-8A2B-6252957B1D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0658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2BE04-60AB-4E58-8A2B-6252957B1D4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9997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2BE04-60AB-4E58-8A2B-6252957B1D47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969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2BE04-60AB-4E58-8A2B-6252957B1D47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24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nton.Bakanev@nektar.com.ru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nektar.com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Сколько </a:t>
            </a:r>
            <a:br>
              <a:rPr lang="ru-RU" dirty="0" smtClean="0"/>
            </a:br>
            <a:r>
              <a:rPr lang="ru-RU" dirty="0" smtClean="0"/>
              <a:t>вешать в литрах?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4378817"/>
            <a:ext cx="6815669" cy="599582"/>
          </a:xfrm>
        </p:spPr>
        <p:txBody>
          <a:bodyPr/>
          <a:lstStyle/>
          <a:p>
            <a:r>
              <a:rPr lang="ru-RU" dirty="0" smtClean="0"/>
              <a:t>сегмент электронных сигарет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43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8605194"/>
              </p:ext>
            </p:extLst>
          </p:nvPr>
        </p:nvGraphicFramePr>
        <p:xfrm>
          <a:off x="1229710" y="583323"/>
          <a:ext cx="9948042" cy="5659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9" name="Группа 18"/>
          <p:cNvGrpSpPr/>
          <p:nvPr/>
        </p:nvGrpSpPr>
        <p:grpSpPr>
          <a:xfrm>
            <a:off x="7215042" y="5596614"/>
            <a:ext cx="3545800" cy="693971"/>
            <a:chOff x="7215042" y="5596614"/>
            <a:chExt cx="3545800" cy="693971"/>
          </a:xfrm>
        </p:grpSpPr>
        <p:sp>
          <p:nvSpPr>
            <p:cNvPr id="20" name="TextBox 19"/>
            <p:cNvSpPr txBox="1"/>
            <p:nvPr/>
          </p:nvSpPr>
          <p:spPr>
            <a:xfrm>
              <a:off x="7215042" y="5847971"/>
              <a:ext cx="20426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Экспертная оценка</a:t>
              </a:r>
              <a:endParaRPr lang="ru-RU" dirty="0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7655" y="5596614"/>
              <a:ext cx="1503187" cy="693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798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будет происходить?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Почему классика не исчезнет, несмотря на то, что сегмент сложных вкусов </a:t>
            </a:r>
            <a:r>
              <a:rPr lang="ru-RU" dirty="0" smtClean="0"/>
              <a:t>растёт?</a:t>
            </a:r>
            <a:endParaRPr lang="ru-RU" dirty="0" smtClean="0"/>
          </a:p>
          <a:p>
            <a:r>
              <a:rPr lang="ru-RU" dirty="0" smtClean="0"/>
              <a:t>Что будет происходить с табачными вкусами?</a:t>
            </a:r>
          </a:p>
          <a:p>
            <a:r>
              <a:rPr lang="ru-RU" dirty="0" smtClean="0"/>
              <a:t>Что ищут новички с сигаретного рынка 35</a:t>
            </a:r>
            <a:r>
              <a:rPr lang="en-US" dirty="0" smtClean="0"/>
              <a:t>+</a:t>
            </a:r>
            <a:r>
              <a:rPr lang="ru-RU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10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40838966"/>
              </p:ext>
            </p:extLst>
          </p:nvPr>
        </p:nvGraphicFramePr>
        <p:xfrm>
          <a:off x="977462" y="719666"/>
          <a:ext cx="1020029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Двенадцатиугольник 7"/>
          <p:cNvSpPr/>
          <p:nvPr/>
        </p:nvSpPr>
        <p:spPr>
          <a:xfrm>
            <a:off x="7630510" y="719666"/>
            <a:ext cx="1277007" cy="1143002"/>
          </a:xfrm>
          <a:prstGeom prst="do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35+</a:t>
            </a:r>
            <a:endParaRPr lang="ru-RU" sz="2400" dirty="0"/>
          </a:p>
        </p:txBody>
      </p:sp>
      <p:sp>
        <p:nvSpPr>
          <p:cNvPr id="9" name="Двенадцатиугольник 8"/>
          <p:cNvSpPr/>
          <p:nvPr/>
        </p:nvSpPr>
        <p:spPr>
          <a:xfrm>
            <a:off x="2672256" y="4335515"/>
            <a:ext cx="1292772" cy="1119352"/>
          </a:xfrm>
          <a:prstGeom prst="do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18+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507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574" y="2159876"/>
            <a:ext cx="2868842" cy="13244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23793" y="2159876"/>
            <a:ext cx="56755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Баканев Антон</a:t>
            </a:r>
          </a:p>
          <a:p>
            <a:r>
              <a:rPr lang="ru-RU" sz="2400" dirty="0" smtClean="0"/>
              <a:t>Генеральный директор ООО «Нектар Рус»</a:t>
            </a:r>
          </a:p>
          <a:p>
            <a:r>
              <a:rPr lang="en-US" sz="2400" dirty="0" smtClean="0">
                <a:hlinkClick r:id="rId3"/>
              </a:rPr>
              <a:t>Anton.Bakanev@nektar.com.ru</a:t>
            </a:r>
            <a:endParaRPr lang="en-US" sz="2400" dirty="0" smtClean="0"/>
          </a:p>
          <a:p>
            <a:r>
              <a:rPr lang="en-US" sz="2400" dirty="0" smtClean="0">
                <a:hlinkClick r:id="rId4"/>
              </a:rPr>
              <a:t>nektar.com.ru</a:t>
            </a:r>
            <a:endParaRPr lang="en-US" sz="2400" dirty="0" smtClean="0"/>
          </a:p>
          <a:p>
            <a:endParaRPr lang="ru-RU" sz="2400" dirty="0"/>
          </a:p>
          <a:p>
            <a:r>
              <a:rPr lang="en-US" sz="2400" dirty="0" smtClean="0"/>
              <a:t>+7(985)3612938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66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Познакомимся?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Кто из розничного сегмента?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Кто из производителей?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3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Актуальные вопросы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Сколько занимает моя </a:t>
            </a:r>
            <a:r>
              <a:rPr lang="ru-RU" dirty="0" smtClean="0"/>
              <a:t>доля? Есть моя цифра, но я не знаю остальных</a:t>
            </a:r>
          </a:p>
          <a:p>
            <a:r>
              <a:rPr lang="ru-RU" dirty="0" smtClean="0"/>
              <a:t>Есть цифра в этом городе, но нет в том, в котором я планирую открыть магазины</a:t>
            </a:r>
          </a:p>
          <a:p>
            <a:r>
              <a:rPr lang="ru-RU" dirty="0" smtClean="0"/>
              <a:t>У меня есть какие-то вводные (издержки, число магазинов) но я не могу посчитать потенциал</a:t>
            </a:r>
          </a:p>
          <a:p>
            <a:r>
              <a:rPr lang="ru-RU" dirty="0" smtClean="0"/>
              <a:t>Сколько даст онлайн?</a:t>
            </a:r>
          </a:p>
          <a:p>
            <a:r>
              <a:rPr lang="ru-RU" dirty="0" smtClean="0"/>
              <a:t>Как выстраивать продуктовую </a:t>
            </a:r>
            <a:r>
              <a:rPr lang="en-US" dirty="0" smtClean="0"/>
              <a:t>/ </a:t>
            </a:r>
            <a:r>
              <a:rPr lang="ru-RU" dirty="0" smtClean="0"/>
              <a:t>ассортиментную стратегию?</a:t>
            </a:r>
          </a:p>
        </p:txBody>
      </p:sp>
    </p:spTree>
    <p:extLst>
      <p:ext uri="{BB962C8B-B14F-4D97-AF65-F5344CB8AC3E}">
        <p14:creationId xmlns:p14="http://schemas.microsoft.com/office/powerpoint/2010/main" val="130372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мы будем обсуждать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ru-RU" sz="4000" dirty="0" smtClean="0"/>
              <a:t>Качественная оценка</a:t>
            </a:r>
          </a:p>
          <a:p>
            <a:pPr marL="457200" indent="-457200">
              <a:buAutoNum type="arabicPeriod"/>
            </a:pPr>
            <a:r>
              <a:rPr lang="ru-RU" sz="4000" dirty="0" smtClean="0"/>
              <a:t>Количественная оценка — какие есть подходы?</a:t>
            </a:r>
          </a:p>
          <a:p>
            <a:pPr marL="457200" indent="-457200">
              <a:buAutoNum type="arabicPeriod"/>
            </a:pPr>
            <a:r>
              <a:rPr lang="ru-RU" sz="4000" dirty="0" smtClean="0"/>
              <a:t>Как мы можем снизить неопределённость</a:t>
            </a:r>
          </a:p>
          <a:p>
            <a:pPr marL="457200" indent="-457200">
              <a:buAutoNum type="arabicPeriod"/>
            </a:pPr>
            <a:r>
              <a:rPr lang="ru-RU" sz="4000" dirty="0" smtClean="0"/>
              <a:t>Потенциал</a:t>
            </a:r>
          </a:p>
        </p:txBody>
      </p:sp>
    </p:spTree>
    <p:extLst>
      <p:ext uri="{BB962C8B-B14F-4D97-AF65-F5344CB8AC3E}">
        <p14:creationId xmlns:p14="http://schemas.microsoft.com/office/powerpoint/2010/main" val="116210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7275144"/>
              </p:ext>
            </p:extLst>
          </p:nvPr>
        </p:nvGraphicFramePr>
        <p:xfrm>
          <a:off x="1229710" y="583323"/>
          <a:ext cx="9948042" cy="5659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9" name="Группа 18"/>
          <p:cNvGrpSpPr/>
          <p:nvPr/>
        </p:nvGrpSpPr>
        <p:grpSpPr>
          <a:xfrm>
            <a:off x="7215042" y="5596614"/>
            <a:ext cx="3545800" cy="693971"/>
            <a:chOff x="7215042" y="5596614"/>
            <a:chExt cx="3545800" cy="693971"/>
          </a:xfrm>
        </p:grpSpPr>
        <p:sp>
          <p:nvSpPr>
            <p:cNvPr id="20" name="TextBox 19"/>
            <p:cNvSpPr txBox="1"/>
            <p:nvPr/>
          </p:nvSpPr>
          <p:spPr>
            <a:xfrm>
              <a:off x="7215042" y="5847971"/>
              <a:ext cx="20426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Экспертная оценка</a:t>
              </a:r>
              <a:endParaRPr lang="ru-RU" dirty="0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7655" y="5596614"/>
              <a:ext cx="1503187" cy="693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91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31919300"/>
              </p:ext>
            </p:extLst>
          </p:nvPr>
        </p:nvGraphicFramePr>
        <p:xfrm>
          <a:off x="865352" y="703899"/>
          <a:ext cx="3864304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46941111"/>
              </p:ext>
            </p:extLst>
          </p:nvPr>
        </p:nvGraphicFramePr>
        <p:xfrm>
          <a:off x="4249683" y="703899"/>
          <a:ext cx="3864304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909711206"/>
              </p:ext>
            </p:extLst>
          </p:nvPr>
        </p:nvGraphicFramePr>
        <p:xfrm>
          <a:off x="7634014" y="703899"/>
          <a:ext cx="3864304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7215042" y="5596614"/>
            <a:ext cx="3545800" cy="693971"/>
            <a:chOff x="7215042" y="5596614"/>
            <a:chExt cx="3545800" cy="693971"/>
          </a:xfrm>
        </p:grpSpPr>
        <p:sp>
          <p:nvSpPr>
            <p:cNvPr id="9" name="TextBox 8"/>
            <p:cNvSpPr txBox="1"/>
            <p:nvPr/>
          </p:nvSpPr>
          <p:spPr>
            <a:xfrm>
              <a:off x="7215042" y="5847971"/>
              <a:ext cx="20426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Экспертная оценка</a:t>
              </a:r>
              <a:endParaRPr lang="ru-RU" dirty="0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7655" y="5596614"/>
              <a:ext cx="1503187" cy="693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240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как оценивает общий пирог?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2532147" cy="1018452"/>
          </a:xfrm>
        </p:spPr>
        <p:txBody>
          <a:bodyPr/>
          <a:lstStyle/>
          <a:p>
            <a:r>
              <a:rPr lang="ru-RU" dirty="0" smtClean="0"/>
              <a:t>Опросы потребителей?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829926" y="2560320"/>
            <a:ext cx="2781836" cy="1018452"/>
          </a:xfrm>
        </p:spPr>
        <p:txBody>
          <a:bodyPr/>
          <a:lstStyle/>
          <a:p>
            <a:r>
              <a:rPr lang="ru-RU" dirty="0" smtClean="0"/>
              <a:t>Опросы производителей?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361404" y="2560320"/>
            <a:ext cx="2532147" cy="1018452"/>
          </a:xfrm>
        </p:spPr>
        <p:txBody>
          <a:bodyPr/>
          <a:lstStyle/>
          <a:p>
            <a:r>
              <a:rPr lang="ru-RU" dirty="0" smtClean="0"/>
              <a:t>Опросы точек?</a:t>
            </a:r>
            <a:endParaRPr lang="en-US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295401" y="3578772"/>
            <a:ext cx="3024351" cy="22970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000" dirty="0" smtClean="0"/>
              <a:t>Дорого</a:t>
            </a:r>
          </a:p>
          <a:p>
            <a:pPr marL="0" indent="0">
              <a:buNone/>
            </a:pPr>
            <a:r>
              <a:rPr lang="ru-RU" sz="4000" dirty="0" smtClean="0"/>
              <a:t>Валидно на больших рынках</a:t>
            </a:r>
          </a:p>
          <a:p>
            <a:pPr marL="0" indent="0">
              <a:buNone/>
            </a:pPr>
            <a:r>
              <a:rPr lang="ru-RU" sz="4000" dirty="0" smtClean="0"/>
              <a:t>Неточно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674404" y="3578772"/>
            <a:ext cx="3334479" cy="22970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200" dirty="0" smtClean="0"/>
              <a:t>Самый эффективный при условии небольшого количества игроков, высокого уровня доверия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8008883" y="3585078"/>
            <a:ext cx="3168869" cy="229079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4000" dirty="0" smtClean="0"/>
              <a:t>Самый дорогой способ</a:t>
            </a:r>
          </a:p>
          <a:p>
            <a:pPr marL="0" indent="0">
              <a:buNone/>
            </a:pPr>
            <a:r>
              <a:rPr lang="ru-RU" sz="4000" dirty="0" smtClean="0"/>
              <a:t>Валидный на всех рынках</a:t>
            </a:r>
          </a:p>
          <a:p>
            <a:pPr marL="0" indent="0">
              <a:buNone/>
            </a:pPr>
            <a:r>
              <a:rPr lang="ru-RU" sz="4000" dirty="0" smtClean="0"/>
              <a:t>Высокая степень точности</a:t>
            </a:r>
          </a:p>
        </p:txBody>
      </p:sp>
    </p:spTree>
    <p:extLst>
      <p:ext uri="{BB962C8B-B14F-4D97-AF65-F5344CB8AC3E}">
        <p14:creationId xmlns:p14="http://schemas.microsoft.com/office/powerpoint/2010/main" val="124948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Формулы — </a:t>
            </a:r>
            <a:br>
              <a:rPr lang="ru-RU" dirty="0" smtClean="0"/>
            </a:br>
            <a:r>
              <a:rPr lang="ru-RU" dirty="0" smtClean="0"/>
              <a:t>возможность снизить неопределённость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421227"/>
            <a:ext cx="6122830" cy="3928057"/>
          </a:xfrm>
        </p:spPr>
        <p:txBody>
          <a:bodyPr>
            <a:normAutofit fontScale="55000" lnSpcReduction="20000"/>
          </a:bodyPr>
          <a:lstStyle/>
          <a:p>
            <a:pPr marL="742950" indent="-742950">
              <a:buFont typeface="+mj-lt"/>
              <a:buAutoNum type="alphaLcPeriod"/>
            </a:pPr>
            <a:r>
              <a:rPr lang="en-US" sz="4000" dirty="0"/>
              <a:t># Vape </a:t>
            </a:r>
            <a:r>
              <a:rPr lang="ru-RU" sz="4000" dirty="0"/>
              <a:t>магазинов</a:t>
            </a:r>
          </a:p>
          <a:p>
            <a:pPr marL="742950" indent="-742950">
              <a:buFont typeface="+mj-lt"/>
              <a:buAutoNum type="alphaLcPeriod"/>
            </a:pPr>
            <a:r>
              <a:rPr lang="ru-RU" sz="4000" dirty="0" smtClean="0"/>
              <a:t>Издержки на магазин в мес.</a:t>
            </a:r>
          </a:p>
          <a:p>
            <a:pPr marL="742950" indent="-742950">
              <a:buFont typeface="+mj-lt"/>
              <a:buAutoNum type="alphaLcPeriod"/>
            </a:pPr>
            <a:r>
              <a:rPr lang="ru-RU" sz="4000" dirty="0" smtClean="0"/>
              <a:t>Доля продаж жидкостей в обороте</a:t>
            </a:r>
            <a:endParaRPr lang="ru-RU" sz="4000" dirty="0"/>
          </a:p>
          <a:p>
            <a:pPr marL="742950" indent="-742950">
              <a:buFont typeface="+mj-lt"/>
              <a:buAutoNum type="alphaLcPeriod"/>
            </a:pPr>
            <a:r>
              <a:rPr lang="ru-RU" sz="4000" dirty="0" smtClean="0"/>
              <a:t>Необходимый уровень продаж в </a:t>
            </a:r>
            <a:r>
              <a:rPr lang="ru-RU" sz="4000" dirty="0"/>
              <a:t>мес</a:t>
            </a:r>
            <a:r>
              <a:rPr lang="ru-RU" sz="4000" dirty="0" smtClean="0"/>
              <a:t>., руб.</a:t>
            </a:r>
          </a:p>
          <a:p>
            <a:pPr marL="742950" indent="-742950">
              <a:buFont typeface="+mj-lt"/>
              <a:buAutoNum type="alphaLcPeriod"/>
            </a:pPr>
            <a:r>
              <a:rPr lang="ru-RU" sz="4000" dirty="0" smtClean="0"/>
              <a:t>Средняя цена за флакон, руб.</a:t>
            </a:r>
          </a:p>
          <a:p>
            <a:pPr marL="742950" indent="-742950">
              <a:buFont typeface="+mj-lt"/>
              <a:buAutoNum type="alphaLcPeriod"/>
            </a:pPr>
            <a:r>
              <a:rPr lang="ru-RU" sz="4000" dirty="0" smtClean="0"/>
              <a:t>Точка окупаемости, флаконов</a:t>
            </a:r>
          </a:p>
          <a:p>
            <a:pPr marL="742950" indent="-742950">
              <a:buFont typeface="+mj-lt"/>
              <a:buAutoNum type="alphaLcPeriod"/>
            </a:pPr>
            <a:r>
              <a:rPr lang="ru-RU" sz="4000" dirty="0"/>
              <a:t>Оценка рынка канала продаж, </a:t>
            </a:r>
            <a:r>
              <a:rPr lang="ru-RU" sz="4000" dirty="0" smtClean="0"/>
              <a:t>флаконов</a:t>
            </a:r>
          </a:p>
          <a:p>
            <a:pPr marL="742950" indent="-742950">
              <a:buFont typeface="+mj-lt"/>
              <a:buAutoNum type="alphaLcPeriod"/>
            </a:pPr>
            <a:r>
              <a:rPr lang="ru-RU" sz="4000" dirty="0" smtClean="0"/>
              <a:t>Средняя ёмкость, мл</a:t>
            </a:r>
          </a:p>
          <a:p>
            <a:pPr marL="742950" indent="-742950">
              <a:buFont typeface="+mj-lt"/>
              <a:buAutoNum type="alphaLcPeriod"/>
            </a:pPr>
            <a:r>
              <a:rPr lang="ru-RU" sz="4000" dirty="0" smtClean="0"/>
              <a:t>Оценка рынка канала продаж, л </a:t>
            </a:r>
          </a:p>
          <a:p>
            <a:pPr marL="742950" indent="-742950">
              <a:buFont typeface="+mj-lt"/>
              <a:buAutoNum type="alphaLcPeriod"/>
            </a:pPr>
            <a:endParaRPr lang="ru-RU" sz="4000" dirty="0" smtClean="0"/>
          </a:p>
          <a:p>
            <a:pPr marL="0" indent="0">
              <a:buNone/>
            </a:pPr>
            <a:endParaRPr lang="ru-RU" sz="4000" dirty="0" smtClean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418233" y="2421227"/>
            <a:ext cx="3850782" cy="392805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lphaLcPeriod"/>
            </a:pPr>
            <a:r>
              <a:rPr lang="ru-RU" sz="4000" dirty="0" smtClean="0"/>
              <a:t>1000 </a:t>
            </a:r>
            <a:r>
              <a:rPr lang="ru-RU" sz="4000" dirty="0"/>
              <a:t>–</a:t>
            </a:r>
            <a:r>
              <a:rPr lang="ru-RU" sz="4000" dirty="0" smtClean="0"/>
              <a:t> 1300</a:t>
            </a:r>
          </a:p>
          <a:p>
            <a:pPr marL="742950" indent="-742950">
              <a:buFont typeface="+mj-lt"/>
              <a:buAutoNum type="alphaLcPeriod"/>
            </a:pPr>
            <a:r>
              <a:rPr lang="ru-RU" sz="4000" dirty="0" smtClean="0"/>
              <a:t>135</a:t>
            </a:r>
            <a:r>
              <a:rPr lang="ru-RU" sz="4000" dirty="0"/>
              <a:t> </a:t>
            </a:r>
            <a:r>
              <a:rPr lang="ru-RU" sz="4000" dirty="0" smtClean="0"/>
              <a:t>тыс.р. </a:t>
            </a:r>
            <a:r>
              <a:rPr lang="ru-RU" sz="4000" dirty="0"/>
              <a:t>–</a:t>
            </a:r>
            <a:r>
              <a:rPr lang="ru-RU" sz="4000" dirty="0" smtClean="0"/>
              <a:t> 300 тыс.р.</a:t>
            </a:r>
          </a:p>
          <a:p>
            <a:pPr marL="742950" indent="-742950">
              <a:buFont typeface="+mj-lt"/>
              <a:buAutoNum type="alphaLcPeriod"/>
            </a:pPr>
            <a:r>
              <a:rPr lang="ru-RU" sz="4000" dirty="0" smtClean="0"/>
              <a:t>60%</a:t>
            </a:r>
          </a:p>
          <a:p>
            <a:pPr marL="742950" indent="-742950">
              <a:buFont typeface="+mj-lt"/>
              <a:buAutoNum type="alphaLcPeriod"/>
            </a:pPr>
            <a:r>
              <a:rPr lang="ru-RU" sz="4000" dirty="0" smtClean="0"/>
              <a:t>170 тыс.р. </a:t>
            </a:r>
            <a:r>
              <a:rPr lang="ru-RU" sz="4000" dirty="0"/>
              <a:t>–</a:t>
            </a:r>
            <a:r>
              <a:rPr lang="ru-RU" sz="4000" dirty="0" smtClean="0"/>
              <a:t> 360 тыс.р</a:t>
            </a:r>
          </a:p>
          <a:p>
            <a:pPr marL="742950" indent="-742950">
              <a:buFont typeface="+mj-lt"/>
              <a:buAutoNum type="alphaLcPeriod"/>
            </a:pPr>
            <a:r>
              <a:rPr lang="ru-RU" sz="4000" dirty="0" smtClean="0"/>
              <a:t>600</a:t>
            </a:r>
          </a:p>
          <a:p>
            <a:pPr marL="742950" indent="-742950">
              <a:buFont typeface="+mj-lt"/>
              <a:buAutoNum type="alphaLcPeriod"/>
            </a:pPr>
            <a:r>
              <a:rPr lang="ru-RU" sz="4000" b="1" dirty="0" smtClean="0"/>
              <a:t>280 </a:t>
            </a:r>
            <a:r>
              <a:rPr lang="ru-RU" sz="4000" b="1" dirty="0"/>
              <a:t>–</a:t>
            </a:r>
            <a:r>
              <a:rPr lang="ru-RU" sz="4000" b="1" dirty="0" smtClean="0"/>
              <a:t> 600</a:t>
            </a:r>
          </a:p>
          <a:p>
            <a:pPr marL="742950" indent="-742950">
              <a:buFont typeface="+mj-lt"/>
              <a:buAutoNum type="alphaLcPeriod"/>
            </a:pPr>
            <a:r>
              <a:rPr lang="ru-RU" sz="4000" dirty="0" smtClean="0"/>
              <a:t>280 000 – 780 000</a:t>
            </a:r>
          </a:p>
          <a:p>
            <a:pPr marL="742950" indent="-742950">
              <a:buFont typeface="+mj-lt"/>
              <a:buAutoNum type="alphaLcPeriod"/>
            </a:pPr>
            <a:r>
              <a:rPr lang="ru-RU" sz="4000" dirty="0" smtClean="0"/>
              <a:t>30</a:t>
            </a:r>
          </a:p>
          <a:p>
            <a:pPr marL="742950" indent="-742950">
              <a:buFont typeface="+mj-lt"/>
              <a:buAutoNum type="alphaLcPeriod"/>
            </a:pPr>
            <a:r>
              <a:rPr lang="ru-RU" sz="4000" b="1" dirty="0" smtClean="0"/>
              <a:t>8</a:t>
            </a:r>
            <a:r>
              <a:rPr lang="en-US" sz="4000" b="1" dirty="0" smtClean="0"/>
              <a:t>’</a:t>
            </a:r>
            <a:r>
              <a:rPr lang="ru-RU" sz="4000" b="1" dirty="0" smtClean="0"/>
              <a:t>400 </a:t>
            </a:r>
            <a:r>
              <a:rPr lang="ru-RU" sz="4000" b="1" dirty="0"/>
              <a:t>– </a:t>
            </a:r>
            <a:r>
              <a:rPr lang="ru-RU" sz="4000" b="1" dirty="0" smtClean="0"/>
              <a:t>23</a:t>
            </a:r>
            <a:r>
              <a:rPr lang="en-US" sz="4000" b="1" dirty="0" smtClean="0"/>
              <a:t>’</a:t>
            </a:r>
            <a:r>
              <a:rPr lang="ru-RU" sz="4000" b="1" dirty="0" smtClean="0"/>
              <a:t>400 </a:t>
            </a:r>
          </a:p>
          <a:p>
            <a:pPr marL="0" indent="0">
              <a:buFont typeface="Arial"/>
              <a:buNone/>
            </a:pPr>
            <a:endParaRPr lang="ru-RU" sz="40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918" y="2421226"/>
            <a:ext cx="9505680" cy="392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9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Формулы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421227"/>
            <a:ext cx="6122830" cy="3928057"/>
          </a:xfrm>
        </p:spPr>
        <p:txBody>
          <a:bodyPr>
            <a:normAutofit fontScale="55000" lnSpcReduction="20000"/>
          </a:bodyPr>
          <a:lstStyle/>
          <a:p>
            <a:pPr marL="742950" indent="-742950">
              <a:buFont typeface="+mj-lt"/>
              <a:buAutoNum type="alphaLcPeriod"/>
            </a:pPr>
            <a:r>
              <a:rPr lang="en-US" sz="4000" dirty="0"/>
              <a:t># Vape </a:t>
            </a:r>
            <a:r>
              <a:rPr lang="ru-RU" sz="4000" dirty="0"/>
              <a:t>магазинов</a:t>
            </a:r>
          </a:p>
          <a:p>
            <a:pPr marL="742950" indent="-742950">
              <a:buFont typeface="+mj-lt"/>
              <a:buAutoNum type="alphaLcPeriod"/>
            </a:pPr>
            <a:r>
              <a:rPr lang="ru-RU" sz="4000" dirty="0" smtClean="0"/>
              <a:t>Издержки на магазин в мес.</a:t>
            </a:r>
          </a:p>
          <a:p>
            <a:pPr marL="742950" indent="-742950">
              <a:buFont typeface="+mj-lt"/>
              <a:buAutoNum type="alphaLcPeriod"/>
            </a:pPr>
            <a:r>
              <a:rPr lang="ru-RU" sz="4000" dirty="0" smtClean="0"/>
              <a:t>Доля продаж жидкостей в обороте</a:t>
            </a:r>
            <a:endParaRPr lang="ru-RU" sz="4000" dirty="0"/>
          </a:p>
          <a:p>
            <a:pPr marL="742950" indent="-742950">
              <a:buFont typeface="+mj-lt"/>
              <a:buAutoNum type="alphaLcPeriod"/>
            </a:pPr>
            <a:r>
              <a:rPr lang="ru-RU" sz="4000" dirty="0" smtClean="0"/>
              <a:t>Необходимый уровень продаж в </a:t>
            </a:r>
            <a:r>
              <a:rPr lang="ru-RU" sz="4000" dirty="0"/>
              <a:t>мес</a:t>
            </a:r>
            <a:r>
              <a:rPr lang="ru-RU" sz="4000" dirty="0" smtClean="0"/>
              <a:t>., руб.</a:t>
            </a:r>
          </a:p>
          <a:p>
            <a:pPr marL="742950" indent="-742950">
              <a:buFont typeface="+mj-lt"/>
              <a:buAutoNum type="alphaLcPeriod"/>
            </a:pPr>
            <a:r>
              <a:rPr lang="ru-RU" sz="4000" dirty="0" smtClean="0"/>
              <a:t>Средняя цена за флакон, руб.</a:t>
            </a:r>
          </a:p>
          <a:p>
            <a:pPr marL="742950" indent="-742950">
              <a:buFont typeface="+mj-lt"/>
              <a:buAutoNum type="alphaLcPeriod"/>
            </a:pPr>
            <a:r>
              <a:rPr lang="ru-RU" sz="4000" dirty="0" smtClean="0"/>
              <a:t>Точка окупаемости, флаконов</a:t>
            </a:r>
          </a:p>
          <a:p>
            <a:pPr marL="742950" indent="-742950">
              <a:buFont typeface="+mj-lt"/>
              <a:buAutoNum type="alphaLcPeriod"/>
            </a:pPr>
            <a:r>
              <a:rPr lang="ru-RU" sz="4000" dirty="0"/>
              <a:t>Оценка рынка канала продаж, </a:t>
            </a:r>
            <a:r>
              <a:rPr lang="ru-RU" sz="4000" dirty="0" smtClean="0"/>
              <a:t>флаконов</a:t>
            </a:r>
          </a:p>
          <a:p>
            <a:pPr marL="742950" indent="-742950">
              <a:buFont typeface="+mj-lt"/>
              <a:buAutoNum type="alphaLcPeriod"/>
            </a:pPr>
            <a:r>
              <a:rPr lang="ru-RU" sz="4000" dirty="0" smtClean="0"/>
              <a:t>Средняя ёмкость, мл</a:t>
            </a:r>
          </a:p>
          <a:p>
            <a:pPr marL="742950" indent="-742950">
              <a:buFont typeface="+mj-lt"/>
              <a:buAutoNum type="alphaLcPeriod"/>
            </a:pPr>
            <a:r>
              <a:rPr lang="ru-RU" sz="4000" dirty="0" smtClean="0"/>
              <a:t>Оценка рынка канала продаж, л </a:t>
            </a:r>
          </a:p>
          <a:p>
            <a:pPr marL="742950" indent="-742950">
              <a:buFont typeface="+mj-lt"/>
              <a:buAutoNum type="alphaLcPeriod"/>
            </a:pPr>
            <a:endParaRPr lang="ru-RU" sz="4000" dirty="0" smtClean="0"/>
          </a:p>
          <a:p>
            <a:pPr marL="0" indent="0">
              <a:buNone/>
            </a:pPr>
            <a:endParaRPr lang="ru-RU" sz="4000" dirty="0" smtClean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418233" y="2421227"/>
            <a:ext cx="3850782" cy="392805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lphaLcPeriod"/>
            </a:pPr>
            <a:r>
              <a:rPr lang="ru-RU" sz="4000" dirty="0" smtClean="0"/>
              <a:t>1000 </a:t>
            </a:r>
            <a:r>
              <a:rPr lang="ru-RU" sz="4000" dirty="0"/>
              <a:t>–</a:t>
            </a:r>
            <a:r>
              <a:rPr lang="ru-RU" sz="4000" dirty="0" smtClean="0"/>
              <a:t> 1300</a:t>
            </a:r>
          </a:p>
          <a:p>
            <a:pPr marL="742950" indent="-742950">
              <a:buFont typeface="+mj-lt"/>
              <a:buAutoNum type="alphaLcPeriod"/>
            </a:pPr>
            <a:r>
              <a:rPr lang="ru-RU" sz="4000" dirty="0" smtClean="0"/>
              <a:t>135</a:t>
            </a:r>
            <a:r>
              <a:rPr lang="ru-RU" sz="4000" dirty="0"/>
              <a:t> </a:t>
            </a:r>
            <a:r>
              <a:rPr lang="ru-RU" sz="4000" dirty="0" smtClean="0"/>
              <a:t>тыс.р. </a:t>
            </a:r>
            <a:r>
              <a:rPr lang="ru-RU" sz="4000" dirty="0"/>
              <a:t>–</a:t>
            </a:r>
            <a:r>
              <a:rPr lang="ru-RU" sz="4000" dirty="0" smtClean="0"/>
              <a:t> 300 тыс.р.</a:t>
            </a:r>
          </a:p>
          <a:p>
            <a:pPr marL="742950" indent="-742950">
              <a:buFont typeface="+mj-lt"/>
              <a:buAutoNum type="alphaLcPeriod"/>
            </a:pPr>
            <a:r>
              <a:rPr lang="ru-RU" sz="4000" dirty="0" smtClean="0"/>
              <a:t>60%</a:t>
            </a:r>
          </a:p>
          <a:p>
            <a:pPr marL="742950" indent="-742950">
              <a:buFont typeface="+mj-lt"/>
              <a:buAutoNum type="alphaLcPeriod"/>
            </a:pPr>
            <a:r>
              <a:rPr lang="ru-RU" sz="4000" dirty="0" smtClean="0"/>
              <a:t>170 тыс.р. </a:t>
            </a:r>
            <a:r>
              <a:rPr lang="ru-RU" sz="4000" dirty="0"/>
              <a:t>–</a:t>
            </a:r>
            <a:r>
              <a:rPr lang="ru-RU" sz="4000" dirty="0" smtClean="0"/>
              <a:t> 360 тыс.р</a:t>
            </a:r>
          </a:p>
          <a:p>
            <a:pPr marL="742950" indent="-742950">
              <a:buFont typeface="+mj-lt"/>
              <a:buAutoNum type="alphaLcPeriod"/>
            </a:pPr>
            <a:r>
              <a:rPr lang="ru-RU" sz="4000" dirty="0" smtClean="0"/>
              <a:t>600</a:t>
            </a:r>
          </a:p>
          <a:p>
            <a:pPr marL="742950" indent="-742950">
              <a:buFont typeface="+mj-lt"/>
              <a:buAutoNum type="alphaLcPeriod"/>
            </a:pPr>
            <a:r>
              <a:rPr lang="ru-RU" sz="4000" dirty="0" smtClean="0"/>
              <a:t>280 </a:t>
            </a:r>
            <a:r>
              <a:rPr lang="ru-RU" sz="4000" dirty="0"/>
              <a:t>–</a:t>
            </a:r>
            <a:r>
              <a:rPr lang="ru-RU" sz="4000" dirty="0" smtClean="0"/>
              <a:t> 600</a:t>
            </a:r>
          </a:p>
          <a:p>
            <a:pPr marL="742950" indent="-742950">
              <a:buFont typeface="+mj-lt"/>
              <a:buAutoNum type="alphaLcPeriod"/>
            </a:pPr>
            <a:r>
              <a:rPr lang="ru-RU" sz="4000" dirty="0" smtClean="0"/>
              <a:t>280 000 – 780 000</a:t>
            </a:r>
          </a:p>
          <a:p>
            <a:pPr marL="742950" indent="-742950">
              <a:buFont typeface="+mj-lt"/>
              <a:buAutoNum type="alphaLcPeriod"/>
            </a:pPr>
            <a:r>
              <a:rPr lang="ru-RU" sz="4000" dirty="0" smtClean="0"/>
              <a:t>30</a:t>
            </a:r>
          </a:p>
          <a:p>
            <a:pPr marL="742950" indent="-742950">
              <a:buFont typeface="+mj-lt"/>
              <a:buAutoNum type="alphaLcPeriod"/>
            </a:pPr>
            <a:r>
              <a:rPr lang="ru-RU" sz="4000" b="1" dirty="0" smtClean="0"/>
              <a:t>8</a:t>
            </a:r>
            <a:r>
              <a:rPr lang="en-US" sz="4000" b="1" dirty="0" smtClean="0"/>
              <a:t>’</a:t>
            </a:r>
            <a:r>
              <a:rPr lang="ru-RU" sz="4000" b="1" dirty="0" smtClean="0"/>
              <a:t>400 </a:t>
            </a:r>
            <a:r>
              <a:rPr lang="ru-RU" sz="4000" b="1" dirty="0"/>
              <a:t>– </a:t>
            </a:r>
            <a:r>
              <a:rPr lang="ru-RU" sz="4000" b="1" dirty="0" smtClean="0"/>
              <a:t>23</a:t>
            </a:r>
            <a:r>
              <a:rPr lang="en-US" sz="4000" b="1" dirty="0" smtClean="0"/>
              <a:t>’</a:t>
            </a:r>
            <a:r>
              <a:rPr lang="ru-RU" sz="4000" b="1" dirty="0" smtClean="0"/>
              <a:t>400 </a:t>
            </a:r>
          </a:p>
          <a:p>
            <a:pPr marL="0" indent="0">
              <a:buFont typeface="Arial"/>
              <a:buNone/>
            </a:pPr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val="148562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3604</TotalTime>
  <Words>399</Words>
  <Application>Microsoft Office PowerPoint</Application>
  <PresentationFormat>Широкоэкранный</PresentationFormat>
  <Paragraphs>98</Paragraphs>
  <Slides>13</Slides>
  <Notes>3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Garamond</vt:lpstr>
      <vt:lpstr>Натуральные материалы</vt:lpstr>
      <vt:lpstr>Сколько  вешать в литрах?</vt:lpstr>
      <vt:lpstr>Познакомимся?</vt:lpstr>
      <vt:lpstr>Актуальные вопросы</vt:lpstr>
      <vt:lpstr>Что мы будем обсуждать</vt:lpstr>
      <vt:lpstr>Презентация PowerPoint</vt:lpstr>
      <vt:lpstr>Презентация PowerPoint</vt:lpstr>
      <vt:lpstr>Кто как оценивает общий пирог?</vt:lpstr>
      <vt:lpstr>Формулы —  возможность снизить неопределённость</vt:lpstr>
      <vt:lpstr>Формулы</vt:lpstr>
      <vt:lpstr>Презентация PowerPoint</vt:lpstr>
      <vt:lpstr>Что будет происходить?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Этика и реклама</dc:title>
  <dc:creator>Anton Bakanev</dc:creator>
  <cp:lastModifiedBy>Anton Bakanev</cp:lastModifiedBy>
  <cp:revision>90</cp:revision>
  <dcterms:created xsi:type="dcterms:W3CDTF">2015-06-14T11:08:29Z</dcterms:created>
  <dcterms:modified xsi:type="dcterms:W3CDTF">2016-06-24T08:39:34Z</dcterms:modified>
</cp:coreProperties>
</file>