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13716000" cx="24384000"/>
  <p:notesSz cx="6858000" cy="9144000"/>
  <p:embeddedFontLst>
    <p:embeddedFont>
      <p:font typeface="Merriweather Sans"/>
      <p:regular r:id="rId29"/>
      <p:bold r:id="rId30"/>
      <p:italic r:id="rId31"/>
      <p:boldItalic r:id="rId32"/>
    </p:embeddedFont>
    <p:embeddedFont>
      <p:font typeface="Cabin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  <p:embeddedFont>
      <p:font typeface="Source Sans Pro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6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8.xml"/><Relationship Id="rId44" Type="http://schemas.openxmlformats.org/officeDocument/2006/relationships/font" Target="fonts/OpenSans-bold.fntdata"/><Relationship Id="rId21" Type="http://schemas.openxmlformats.org/officeDocument/2006/relationships/slide" Target="slides/slide17.xml"/><Relationship Id="rId43" Type="http://schemas.openxmlformats.org/officeDocument/2006/relationships/font" Target="fonts/OpenSans-regular.fntdata"/><Relationship Id="rId24" Type="http://schemas.openxmlformats.org/officeDocument/2006/relationships/slide" Target="slides/slide20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9.xml"/><Relationship Id="rId45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Sans-italic.fntdata"/><Relationship Id="rId30" Type="http://schemas.openxmlformats.org/officeDocument/2006/relationships/font" Target="fonts/MerriweatherSans-bold.fntdata"/><Relationship Id="rId11" Type="http://schemas.openxmlformats.org/officeDocument/2006/relationships/slide" Target="slides/slide7.xml"/><Relationship Id="rId33" Type="http://schemas.openxmlformats.org/officeDocument/2006/relationships/font" Target="fonts/Cabin-regular.fntdata"/><Relationship Id="rId10" Type="http://schemas.openxmlformats.org/officeDocument/2006/relationships/slide" Target="slides/slide6.xml"/><Relationship Id="rId32" Type="http://schemas.openxmlformats.org/officeDocument/2006/relationships/font" Target="fonts/MerriweatherSans-boldItalic.fntdata"/><Relationship Id="rId13" Type="http://schemas.openxmlformats.org/officeDocument/2006/relationships/slide" Target="slides/slide9.xml"/><Relationship Id="rId35" Type="http://schemas.openxmlformats.org/officeDocument/2006/relationships/font" Target="fonts/Cabin-italic.fntdata"/><Relationship Id="rId12" Type="http://schemas.openxmlformats.org/officeDocument/2006/relationships/slide" Target="slides/slide8.xml"/><Relationship Id="rId34" Type="http://schemas.openxmlformats.org/officeDocument/2006/relationships/font" Target="fonts/Cabin-bold.fntdata"/><Relationship Id="rId15" Type="http://schemas.openxmlformats.org/officeDocument/2006/relationships/slide" Target="slides/slide11.xml"/><Relationship Id="rId37" Type="http://schemas.openxmlformats.org/officeDocument/2006/relationships/font" Target="fonts/Oswald-regular.fntdata"/><Relationship Id="rId14" Type="http://schemas.openxmlformats.org/officeDocument/2006/relationships/slide" Target="slides/slide10.xml"/><Relationship Id="rId36" Type="http://schemas.openxmlformats.org/officeDocument/2006/relationships/font" Target="fonts/Cabin-boldItalic.fntdata"/><Relationship Id="rId17" Type="http://schemas.openxmlformats.org/officeDocument/2006/relationships/slide" Target="slides/slide13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2.xml"/><Relationship Id="rId38" Type="http://schemas.openxmlformats.org/officeDocument/2006/relationships/font" Target="fonts/Oswa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228600" lvl="1" marL="4572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457200" lvl="2" marL="9144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685800" lvl="3" marL="13716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914400" lvl="4" marL="18288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1143000" lvl="5" marL="22860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1371600" lvl="6" marL="27432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1600200" lvl="7" marL="32004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1828800" lvl="8" marL="3657600" marR="0" rtl="0" algn="l">
              <a:spcBef>
                <a:spcPts val="0"/>
              </a:spcBef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1" name="Shape 6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Slidehack's master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pic"/>
          </p:nvPr>
        </p:nvSpPr>
        <p:spPr>
          <a:xfrm>
            <a:off x="8128000" y="4305300"/>
            <a:ext cx="3530599" cy="6375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/>
          <p:nvPr>
            <p:ph idx="3" type="pic"/>
          </p:nvPr>
        </p:nvSpPr>
        <p:spPr>
          <a:xfrm>
            <a:off x="12750800" y="4292598"/>
            <a:ext cx="3530599" cy="6375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_Slidehack's master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pic"/>
          </p:nvPr>
        </p:nvSpPr>
        <p:spPr>
          <a:xfrm>
            <a:off x="13150235" y="4241214"/>
            <a:ext cx="7919066" cy="44455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Shape 58"/>
          <p:cNvSpPr/>
          <p:nvPr>
            <p:ph idx="3" type="pic"/>
          </p:nvPr>
        </p:nvSpPr>
        <p:spPr>
          <a:xfrm>
            <a:off x="11735396" y="6336801"/>
            <a:ext cx="3249392" cy="4330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Shape 59"/>
          <p:cNvSpPr/>
          <p:nvPr>
            <p:ph idx="4" type="pic"/>
          </p:nvPr>
        </p:nvSpPr>
        <p:spPr>
          <a:xfrm>
            <a:off x="10534693" y="7969832"/>
            <a:ext cx="1588314" cy="2891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3_Slidehack's master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pic"/>
          </p:nvPr>
        </p:nvSpPr>
        <p:spPr>
          <a:xfrm>
            <a:off x="-431800" y="-327452"/>
            <a:ext cx="25387298" cy="9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Slidehack's master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-571500"/>
            <a:ext cx="24384000" cy="9880599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302000" y="12534900"/>
            <a:ext cx="18834099" cy="736599"/>
          </a:xfrm>
          <a:prstGeom prst="rect">
            <a:avLst/>
          </a:prstGeom>
          <a:solidFill>
            <a:srgbClr val="E6E6E6">
              <a:alpha val="49803"/>
            </a:srgb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3619032" y="12642850"/>
            <a:ext cx="3047696" cy="49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WWW.COMPANY.COM</a:t>
            </a:r>
          </a:p>
        </p:txBody>
      </p:sp>
      <p:grpSp>
        <p:nvGrpSpPr>
          <p:cNvPr id="66" name="Shape 66"/>
          <p:cNvGrpSpPr/>
          <p:nvPr/>
        </p:nvGrpSpPr>
        <p:grpSpPr>
          <a:xfrm>
            <a:off x="176805" y="12243917"/>
            <a:ext cx="2909296" cy="1458274"/>
            <a:chOff x="-1" y="-1"/>
            <a:chExt cx="2909295" cy="1458272"/>
          </a:xfrm>
        </p:grpSpPr>
        <p:sp>
          <p:nvSpPr>
            <p:cNvPr id="67" name="Shape 67"/>
            <p:cNvSpPr/>
            <p:nvPr/>
          </p:nvSpPr>
          <p:spPr>
            <a:xfrm>
              <a:off x="581516" y="505700"/>
              <a:ext cx="287866" cy="330124"/>
            </a:xfrm>
            <a:custGeom>
              <a:pathLst>
                <a:path extrusionOk="0" h="120000" w="120000"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8394" y="0"/>
                    <a:pt x="69083" y="0"/>
                  </a:cubicBezTo>
                  <a:cubicBezTo>
                    <a:pt x="88961" y="0"/>
                    <a:pt x="102400" y="4638"/>
                    <a:pt x="113377" y="11766"/>
                  </a:cubicBezTo>
                  <a:cubicBezTo>
                    <a:pt x="116405" y="13755"/>
                    <a:pt x="119055" y="17405"/>
                    <a:pt x="119055" y="21877"/>
                  </a:cubicBezTo>
                  <a:cubicBezTo>
                    <a:pt x="119055" y="28838"/>
                    <a:pt x="112616" y="34311"/>
                    <a:pt x="104666" y="34311"/>
                  </a:cubicBezTo>
                  <a:cubicBezTo>
                    <a:pt x="100694" y="34311"/>
                    <a:pt x="98044" y="32983"/>
                    <a:pt x="95961" y="31822"/>
                  </a:cubicBezTo>
                  <a:cubicBezTo>
                    <a:pt x="87822" y="26516"/>
                    <a:pt x="79305" y="23533"/>
                    <a:pt x="68894" y="23533"/>
                  </a:cubicBezTo>
                  <a:cubicBezTo>
                    <a:pt x="46561" y="23533"/>
                    <a:pt x="30472" y="39777"/>
                    <a:pt x="30472" y="59666"/>
                  </a:cubicBezTo>
                  <a:lnTo>
                    <a:pt x="30472" y="60000"/>
                  </a:lnTo>
                  <a:cubicBezTo>
                    <a:pt x="30472" y="79888"/>
                    <a:pt x="46183" y="96466"/>
                    <a:pt x="68894" y="96466"/>
                  </a:cubicBezTo>
                  <a:cubicBezTo>
                    <a:pt x="81200" y="96466"/>
                    <a:pt x="89338" y="93150"/>
                    <a:pt x="97666" y="87350"/>
                  </a:cubicBezTo>
                  <a:cubicBezTo>
                    <a:pt x="99938" y="85688"/>
                    <a:pt x="102966" y="84527"/>
                    <a:pt x="106372" y="84527"/>
                  </a:cubicBezTo>
                  <a:cubicBezTo>
                    <a:pt x="113755" y="84527"/>
                    <a:pt x="120000" y="89833"/>
                    <a:pt x="120000" y="96300"/>
                  </a:cubicBezTo>
                  <a:cubicBezTo>
                    <a:pt x="120000" y="100277"/>
                    <a:pt x="117727" y="103427"/>
                    <a:pt x="115077" y="105416"/>
                  </a:cubicBezTo>
                  <a:cubicBezTo>
                    <a:pt x="103155" y="114527"/>
                    <a:pt x="89150" y="120000"/>
                    <a:pt x="67950" y="120000"/>
                  </a:cubicBezTo>
                  <a:cubicBezTo>
                    <a:pt x="28961" y="120000"/>
                    <a:pt x="0" y="93644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07279" y="505700"/>
              <a:ext cx="337813" cy="330124"/>
            </a:xfrm>
            <a:custGeom>
              <a:pathLst>
                <a:path extrusionOk="0" h="120000" w="120000">
                  <a:moveTo>
                    <a:pt x="94033" y="60333"/>
                  </a:moveTo>
                  <a:lnTo>
                    <a:pt x="94033" y="60000"/>
                  </a:lnTo>
                  <a:cubicBezTo>
                    <a:pt x="94033" y="40111"/>
                    <a:pt x="79838" y="23533"/>
                    <a:pt x="59838" y="23533"/>
                  </a:cubicBezTo>
                  <a:cubicBezTo>
                    <a:pt x="39838" y="23533"/>
                    <a:pt x="25966" y="39777"/>
                    <a:pt x="25966" y="59666"/>
                  </a:cubicBezTo>
                  <a:lnTo>
                    <a:pt x="25966" y="60000"/>
                  </a:lnTo>
                  <a:cubicBezTo>
                    <a:pt x="25966" y="79888"/>
                    <a:pt x="40161" y="96466"/>
                    <a:pt x="60161" y="96466"/>
                  </a:cubicBezTo>
                  <a:cubicBezTo>
                    <a:pt x="80161" y="96466"/>
                    <a:pt x="94033" y="80222"/>
                    <a:pt x="94033" y="60333"/>
                  </a:cubicBezTo>
                  <a:close/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5322" y="0"/>
                    <a:pt x="60161" y="0"/>
                  </a:cubicBezTo>
                  <a:cubicBezTo>
                    <a:pt x="95000" y="0"/>
                    <a:pt x="120000" y="26683"/>
                    <a:pt x="120000" y="59666"/>
                  </a:cubicBezTo>
                  <a:lnTo>
                    <a:pt x="120000" y="60000"/>
                  </a:lnTo>
                  <a:cubicBezTo>
                    <a:pt x="120000" y="92983"/>
                    <a:pt x="94677" y="120000"/>
                    <a:pt x="59838" y="120000"/>
                  </a:cubicBezTo>
                  <a:cubicBezTo>
                    <a:pt x="25000" y="120000"/>
                    <a:pt x="0" y="93316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1308216" y="505700"/>
              <a:ext cx="282417" cy="324648"/>
            </a:xfrm>
            <a:custGeom>
              <a:pathLst>
                <a:path extrusionOk="0" h="120000" w="120000">
                  <a:moveTo>
                    <a:pt x="0" y="13316"/>
                  </a:moveTo>
                  <a:cubicBezTo>
                    <a:pt x="0" y="6066"/>
                    <a:pt x="6561" y="338"/>
                    <a:pt x="14855" y="338"/>
                  </a:cubicBezTo>
                  <a:lnTo>
                    <a:pt x="17944" y="338"/>
                  </a:lnTo>
                  <a:cubicBezTo>
                    <a:pt x="25077" y="338"/>
                    <a:pt x="29322" y="3372"/>
                    <a:pt x="33377" y="7922"/>
                  </a:cubicBezTo>
                  <a:lnTo>
                    <a:pt x="90677" y="73650"/>
                  </a:lnTo>
                  <a:lnTo>
                    <a:pt x="90677" y="12811"/>
                  </a:lnTo>
                  <a:cubicBezTo>
                    <a:pt x="90677" y="5727"/>
                    <a:pt x="97233" y="0"/>
                    <a:pt x="105338" y="0"/>
                  </a:cubicBezTo>
                  <a:cubicBezTo>
                    <a:pt x="113438" y="0"/>
                    <a:pt x="120000" y="5727"/>
                    <a:pt x="120000" y="12811"/>
                  </a:cubicBezTo>
                  <a:lnTo>
                    <a:pt x="120000" y="106688"/>
                  </a:lnTo>
                  <a:cubicBezTo>
                    <a:pt x="120000" y="113933"/>
                    <a:pt x="113438" y="119661"/>
                    <a:pt x="105144" y="119661"/>
                  </a:cubicBezTo>
                  <a:lnTo>
                    <a:pt x="104177" y="119661"/>
                  </a:lnTo>
                  <a:cubicBezTo>
                    <a:pt x="97044" y="119661"/>
                    <a:pt x="92800" y="116627"/>
                    <a:pt x="88744" y="112077"/>
                  </a:cubicBezTo>
                  <a:lnTo>
                    <a:pt x="29322" y="43988"/>
                  </a:lnTo>
                  <a:lnTo>
                    <a:pt x="29322" y="107188"/>
                  </a:lnTo>
                  <a:cubicBezTo>
                    <a:pt x="29322" y="114272"/>
                    <a:pt x="22766" y="120000"/>
                    <a:pt x="14661" y="120000"/>
                  </a:cubicBezTo>
                  <a:cubicBezTo>
                    <a:pt x="6561" y="120000"/>
                    <a:pt x="0" y="114272"/>
                    <a:pt x="0" y="107188"/>
                  </a:cubicBezTo>
                  <a:cubicBezTo>
                    <a:pt x="0" y="107188"/>
                    <a:pt x="0" y="13316"/>
                    <a:pt x="0" y="13316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667390" y="505700"/>
              <a:ext cx="282413" cy="324648"/>
            </a:xfrm>
            <a:custGeom>
              <a:pathLst>
                <a:path extrusionOk="0" h="120000" w="120000">
                  <a:moveTo>
                    <a:pt x="0" y="13316"/>
                  </a:moveTo>
                  <a:cubicBezTo>
                    <a:pt x="0" y="6066"/>
                    <a:pt x="6555" y="338"/>
                    <a:pt x="14855" y="338"/>
                  </a:cubicBezTo>
                  <a:lnTo>
                    <a:pt x="17944" y="338"/>
                  </a:lnTo>
                  <a:cubicBezTo>
                    <a:pt x="25077" y="338"/>
                    <a:pt x="29322" y="3372"/>
                    <a:pt x="33377" y="7922"/>
                  </a:cubicBezTo>
                  <a:lnTo>
                    <a:pt x="90672" y="73650"/>
                  </a:lnTo>
                  <a:lnTo>
                    <a:pt x="90672" y="12811"/>
                  </a:lnTo>
                  <a:cubicBezTo>
                    <a:pt x="90672" y="5727"/>
                    <a:pt x="97233" y="0"/>
                    <a:pt x="105338" y="0"/>
                  </a:cubicBezTo>
                  <a:cubicBezTo>
                    <a:pt x="113444" y="0"/>
                    <a:pt x="120000" y="5727"/>
                    <a:pt x="120000" y="12811"/>
                  </a:cubicBezTo>
                  <a:lnTo>
                    <a:pt x="120000" y="106688"/>
                  </a:lnTo>
                  <a:cubicBezTo>
                    <a:pt x="120000" y="113933"/>
                    <a:pt x="113444" y="119661"/>
                    <a:pt x="105144" y="119661"/>
                  </a:cubicBezTo>
                  <a:lnTo>
                    <a:pt x="104183" y="119661"/>
                  </a:lnTo>
                  <a:cubicBezTo>
                    <a:pt x="97038" y="119661"/>
                    <a:pt x="92800" y="116627"/>
                    <a:pt x="88744" y="112077"/>
                  </a:cubicBezTo>
                  <a:lnTo>
                    <a:pt x="29322" y="43988"/>
                  </a:lnTo>
                  <a:lnTo>
                    <a:pt x="29322" y="107188"/>
                  </a:lnTo>
                  <a:cubicBezTo>
                    <a:pt x="29322" y="114272"/>
                    <a:pt x="22766" y="120000"/>
                    <a:pt x="14661" y="120000"/>
                  </a:cubicBezTo>
                  <a:cubicBezTo>
                    <a:pt x="6555" y="120000"/>
                    <a:pt x="0" y="114272"/>
                    <a:pt x="0" y="107188"/>
                  </a:cubicBezTo>
                  <a:cubicBezTo>
                    <a:pt x="0" y="107188"/>
                    <a:pt x="0" y="13316"/>
                    <a:pt x="0" y="13316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2026564" y="514077"/>
              <a:ext cx="244727" cy="319179"/>
            </a:xfrm>
            <a:custGeom>
              <a:pathLst>
                <a:path extrusionOk="0" h="120000" w="120000">
                  <a:moveTo>
                    <a:pt x="0" y="106800"/>
                  </a:moveTo>
                  <a:lnTo>
                    <a:pt x="0" y="13200"/>
                  </a:lnTo>
                  <a:cubicBezTo>
                    <a:pt x="0" y="5827"/>
                    <a:pt x="7566" y="0"/>
                    <a:pt x="17144" y="0"/>
                  </a:cubicBezTo>
                  <a:lnTo>
                    <a:pt x="103522" y="0"/>
                  </a:lnTo>
                  <a:cubicBezTo>
                    <a:pt x="111983" y="0"/>
                    <a:pt x="118888" y="5311"/>
                    <a:pt x="118888" y="11827"/>
                  </a:cubicBezTo>
                  <a:cubicBezTo>
                    <a:pt x="118888" y="18344"/>
                    <a:pt x="111983" y="23483"/>
                    <a:pt x="103522" y="23483"/>
                  </a:cubicBezTo>
                  <a:lnTo>
                    <a:pt x="34061" y="23483"/>
                  </a:lnTo>
                  <a:lnTo>
                    <a:pt x="34061" y="47827"/>
                  </a:lnTo>
                  <a:lnTo>
                    <a:pt x="93505" y="47827"/>
                  </a:lnTo>
                  <a:cubicBezTo>
                    <a:pt x="101966" y="47827"/>
                    <a:pt x="108866" y="53144"/>
                    <a:pt x="108866" y="59655"/>
                  </a:cubicBezTo>
                  <a:cubicBezTo>
                    <a:pt x="108866" y="66172"/>
                    <a:pt x="101966" y="71316"/>
                    <a:pt x="93505" y="71316"/>
                  </a:cubicBezTo>
                  <a:lnTo>
                    <a:pt x="34061" y="71316"/>
                  </a:lnTo>
                  <a:lnTo>
                    <a:pt x="34061" y="96516"/>
                  </a:lnTo>
                  <a:lnTo>
                    <a:pt x="104638" y="96516"/>
                  </a:lnTo>
                  <a:cubicBezTo>
                    <a:pt x="113100" y="96516"/>
                    <a:pt x="120000" y="101827"/>
                    <a:pt x="120000" y="108344"/>
                  </a:cubicBezTo>
                  <a:cubicBezTo>
                    <a:pt x="120000" y="114855"/>
                    <a:pt x="113100" y="120000"/>
                    <a:pt x="104638" y="120000"/>
                  </a:cubicBezTo>
                  <a:lnTo>
                    <a:pt x="17144" y="120000"/>
                  </a:lnTo>
                  <a:cubicBezTo>
                    <a:pt x="7566" y="120000"/>
                    <a:pt x="0" y="114172"/>
                    <a:pt x="0" y="106800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2318914" y="505700"/>
              <a:ext cx="287863" cy="330124"/>
            </a:xfrm>
            <a:custGeom>
              <a:pathLst>
                <a:path extrusionOk="0" h="120000" w="120000"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8388" y="0"/>
                    <a:pt x="69083" y="0"/>
                  </a:cubicBezTo>
                  <a:cubicBezTo>
                    <a:pt x="88955" y="0"/>
                    <a:pt x="102394" y="4638"/>
                    <a:pt x="113377" y="11766"/>
                  </a:cubicBezTo>
                  <a:cubicBezTo>
                    <a:pt x="116405" y="13755"/>
                    <a:pt x="119055" y="17405"/>
                    <a:pt x="119055" y="21877"/>
                  </a:cubicBezTo>
                  <a:cubicBezTo>
                    <a:pt x="119055" y="28838"/>
                    <a:pt x="112616" y="34311"/>
                    <a:pt x="104666" y="34311"/>
                  </a:cubicBezTo>
                  <a:cubicBezTo>
                    <a:pt x="100694" y="34311"/>
                    <a:pt x="98044" y="32983"/>
                    <a:pt x="95961" y="31822"/>
                  </a:cubicBezTo>
                  <a:cubicBezTo>
                    <a:pt x="87822" y="26516"/>
                    <a:pt x="79305" y="23533"/>
                    <a:pt x="68894" y="23533"/>
                  </a:cubicBezTo>
                  <a:cubicBezTo>
                    <a:pt x="46561" y="23533"/>
                    <a:pt x="30472" y="39777"/>
                    <a:pt x="30472" y="59666"/>
                  </a:cubicBezTo>
                  <a:lnTo>
                    <a:pt x="30472" y="60000"/>
                  </a:lnTo>
                  <a:cubicBezTo>
                    <a:pt x="30472" y="79888"/>
                    <a:pt x="46183" y="96466"/>
                    <a:pt x="68894" y="96466"/>
                  </a:cubicBezTo>
                  <a:cubicBezTo>
                    <a:pt x="81200" y="96466"/>
                    <a:pt x="89338" y="93150"/>
                    <a:pt x="97666" y="87350"/>
                  </a:cubicBezTo>
                  <a:cubicBezTo>
                    <a:pt x="99938" y="85688"/>
                    <a:pt x="102966" y="84527"/>
                    <a:pt x="106372" y="84527"/>
                  </a:cubicBezTo>
                  <a:cubicBezTo>
                    <a:pt x="113755" y="84527"/>
                    <a:pt x="120000" y="89833"/>
                    <a:pt x="120000" y="96300"/>
                  </a:cubicBezTo>
                  <a:cubicBezTo>
                    <a:pt x="120000" y="100277"/>
                    <a:pt x="117727" y="103427"/>
                    <a:pt x="115077" y="105416"/>
                  </a:cubicBezTo>
                  <a:cubicBezTo>
                    <a:pt x="103155" y="114527"/>
                    <a:pt x="89150" y="120000"/>
                    <a:pt x="67950" y="120000"/>
                  </a:cubicBezTo>
                  <a:cubicBezTo>
                    <a:pt x="28961" y="120000"/>
                    <a:pt x="0" y="93644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2640499" y="514077"/>
              <a:ext cx="268795" cy="321914"/>
            </a:xfrm>
            <a:custGeom>
              <a:pathLst>
                <a:path extrusionOk="0" h="120000" w="120000">
                  <a:moveTo>
                    <a:pt x="44394" y="24133"/>
                  </a:moveTo>
                  <a:lnTo>
                    <a:pt x="14394" y="24133"/>
                  </a:lnTo>
                  <a:cubicBezTo>
                    <a:pt x="6488" y="24133"/>
                    <a:pt x="0" y="18694"/>
                    <a:pt x="0" y="12066"/>
                  </a:cubicBezTo>
                  <a:cubicBezTo>
                    <a:pt x="0" y="5438"/>
                    <a:pt x="6488" y="0"/>
                    <a:pt x="14394" y="0"/>
                  </a:cubicBezTo>
                  <a:lnTo>
                    <a:pt x="105605" y="0"/>
                  </a:lnTo>
                  <a:cubicBezTo>
                    <a:pt x="113516" y="0"/>
                    <a:pt x="120000" y="5438"/>
                    <a:pt x="120000" y="12066"/>
                  </a:cubicBezTo>
                  <a:cubicBezTo>
                    <a:pt x="120000" y="18694"/>
                    <a:pt x="113516" y="24133"/>
                    <a:pt x="105605" y="24133"/>
                  </a:cubicBezTo>
                  <a:lnTo>
                    <a:pt x="75611" y="24133"/>
                  </a:lnTo>
                  <a:lnTo>
                    <a:pt x="75611" y="106911"/>
                  </a:lnTo>
                  <a:cubicBezTo>
                    <a:pt x="75611" y="114222"/>
                    <a:pt x="68716" y="120000"/>
                    <a:pt x="60000" y="120000"/>
                  </a:cubicBezTo>
                  <a:cubicBezTo>
                    <a:pt x="51283" y="120000"/>
                    <a:pt x="44394" y="114222"/>
                    <a:pt x="44394" y="106911"/>
                  </a:cubicBezTo>
                  <a:cubicBezTo>
                    <a:pt x="44394" y="106911"/>
                    <a:pt x="44394" y="24133"/>
                    <a:pt x="44394" y="241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74" name="Shape 74"/>
            <p:cNvGrpSpPr/>
            <p:nvPr/>
          </p:nvGrpSpPr>
          <p:grpSpPr>
            <a:xfrm rot="2910888">
              <a:off x="212486" y="212680"/>
              <a:ext cx="1033265" cy="1032907"/>
              <a:chOff x="0" y="0"/>
              <a:chExt cx="1033265" cy="103290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327253" y="475447"/>
                <a:ext cx="706011" cy="557457"/>
              </a:xfrm>
              <a:custGeom>
                <a:pathLst>
                  <a:path extrusionOk="0" h="120000" w="120000">
                    <a:moveTo>
                      <a:pt x="1855" y="107178"/>
                    </a:moveTo>
                    <a:cubicBezTo>
                      <a:pt x="14861" y="111693"/>
                      <a:pt x="28627" y="112339"/>
                      <a:pt x="41855" y="109115"/>
                    </a:cubicBezTo>
                    <a:cubicBezTo>
                      <a:pt x="55094" y="105903"/>
                      <a:pt x="67711" y="98726"/>
                      <a:pt x="78400" y="88377"/>
                    </a:cubicBezTo>
                    <a:cubicBezTo>
                      <a:pt x="89105" y="78060"/>
                      <a:pt x="97900" y="64598"/>
                      <a:pt x="103877" y="49321"/>
                    </a:cubicBezTo>
                    <a:cubicBezTo>
                      <a:pt x="106872" y="41688"/>
                      <a:pt x="109166" y="33621"/>
                      <a:pt x="110694" y="25315"/>
                    </a:cubicBezTo>
                    <a:cubicBezTo>
                      <a:pt x="112227" y="17019"/>
                      <a:pt x="112988" y="8501"/>
                      <a:pt x="112988" y="0"/>
                    </a:cubicBezTo>
                    <a:lnTo>
                      <a:pt x="120000" y="0"/>
                    </a:lnTo>
                    <a:cubicBezTo>
                      <a:pt x="120000" y="9163"/>
                      <a:pt x="119177" y="18366"/>
                      <a:pt x="117527" y="27330"/>
                    </a:cubicBezTo>
                    <a:cubicBezTo>
                      <a:pt x="115872" y="36293"/>
                      <a:pt x="113394" y="45018"/>
                      <a:pt x="110161" y="53263"/>
                    </a:cubicBezTo>
                    <a:cubicBezTo>
                      <a:pt x="103700" y="69759"/>
                      <a:pt x="94211" y="84279"/>
                      <a:pt x="82650" y="95431"/>
                    </a:cubicBezTo>
                    <a:cubicBezTo>
                      <a:pt x="71116" y="106599"/>
                      <a:pt x="57483" y="114354"/>
                      <a:pt x="43183" y="117828"/>
                    </a:cubicBezTo>
                    <a:cubicBezTo>
                      <a:pt x="36038" y="119565"/>
                      <a:pt x="28750" y="120256"/>
                      <a:pt x="21511" y="119910"/>
                    </a:cubicBezTo>
                    <a:cubicBezTo>
                      <a:pt x="14261" y="119560"/>
                      <a:pt x="7016" y="118168"/>
                      <a:pt x="0" y="115735"/>
                    </a:cubicBezTo>
                    <a:cubicBezTo>
                      <a:pt x="0" y="115735"/>
                      <a:pt x="1855" y="107178"/>
                      <a:pt x="1855" y="107178"/>
                    </a:cubicBezTo>
                    <a:close/>
                  </a:path>
                </a:pathLst>
              </a:custGeom>
              <a:solidFill>
                <a:srgbClr val="F15F47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9500" y="475447"/>
                <a:ext cx="932895" cy="516249"/>
              </a:xfrm>
              <a:custGeom>
                <a:pathLst>
                  <a:path extrusionOk="0" h="120000" w="120000">
                    <a:moveTo>
                      <a:pt x="4266" y="65526"/>
                    </a:moveTo>
                    <a:cubicBezTo>
                      <a:pt x="8061" y="74805"/>
                      <a:pt x="12666" y="83012"/>
                      <a:pt x="17855" y="89733"/>
                    </a:cubicBezTo>
                    <a:cubicBezTo>
                      <a:pt x="23044" y="96465"/>
                      <a:pt x="28816" y="101723"/>
                      <a:pt x="34905" y="105219"/>
                    </a:cubicBezTo>
                    <a:cubicBezTo>
                      <a:pt x="47083" y="112256"/>
                      <a:pt x="60483" y="112149"/>
                      <a:pt x="72627" y="104925"/>
                    </a:cubicBezTo>
                    <a:cubicBezTo>
                      <a:pt x="78694" y="101328"/>
                      <a:pt x="84450" y="95985"/>
                      <a:pt x="89605" y="89168"/>
                    </a:cubicBezTo>
                    <a:cubicBezTo>
                      <a:pt x="94761" y="82357"/>
                      <a:pt x="99322" y="74088"/>
                      <a:pt x="103072" y="64752"/>
                    </a:cubicBezTo>
                    <a:cubicBezTo>
                      <a:pt x="106827" y="55416"/>
                      <a:pt x="109761" y="45013"/>
                      <a:pt x="111727" y="34039"/>
                    </a:cubicBezTo>
                    <a:cubicBezTo>
                      <a:pt x="113700" y="23065"/>
                      <a:pt x="114694" y="11527"/>
                      <a:pt x="114688" y="0"/>
                    </a:cubicBezTo>
                    <a:lnTo>
                      <a:pt x="120000" y="0"/>
                    </a:lnTo>
                    <a:cubicBezTo>
                      <a:pt x="120000" y="12510"/>
                      <a:pt x="118916" y="25053"/>
                      <a:pt x="116777" y="36987"/>
                    </a:cubicBezTo>
                    <a:cubicBezTo>
                      <a:pt x="114638" y="48921"/>
                      <a:pt x="111444" y="60228"/>
                      <a:pt x="107366" y="70372"/>
                    </a:cubicBezTo>
                    <a:cubicBezTo>
                      <a:pt x="103294" y="80515"/>
                      <a:pt x="98338" y="89495"/>
                      <a:pt x="92738" y="96900"/>
                    </a:cubicBezTo>
                    <a:cubicBezTo>
                      <a:pt x="87138" y="104298"/>
                      <a:pt x="80883" y="110116"/>
                      <a:pt x="74283" y="114018"/>
                    </a:cubicBezTo>
                    <a:cubicBezTo>
                      <a:pt x="61066" y="121880"/>
                      <a:pt x="46544" y="121993"/>
                      <a:pt x="33300" y="114346"/>
                    </a:cubicBezTo>
                    <a:cubicBezTo>
                      <a:pt x="26677" y="110539"/>
                      <a:pt x="20394" y="104824"/>
                      <a:pt x="14761" y="97510"/>
                    </a:cubicBezTo>
                    <a:cubicBezTo>
                      <a:pt x="9122" y="90207"/>
                      <a:pt x="4122" y="81300"/>
                      <a:pt x="0" y="71219"/>
                    </a:cubicBezTo>
                    <a:cubicBezTo>
                      <a:pt x="0" y="71219"/>
                      <a:pt x="4266" y="65526"/>
                      <a:pt x="4266" y="65526"/>
                    </a:cubicBezTo>
                    <a:close/>
                  </a:path>
                </a:pathLst>
              </a:custGeom>
              <a:solidFill>
                <a:srgbClr val="2BC2AC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0" y="0"/>
                <a:ext cx="951236" cy="950119"/>
              </a:xfrm>
              <a:custGeom>
                <a:pathLst>
                  <a:path extrusionOk="0" h="120000" w="120000">
                    <a:moveTo>
                      <a:pt x="59997" y="5204"/>
                    </a:moveTo>
                    <a:cubicBezTo>
                      <a:pt x="54607" y="5204"/>
                      <a:pt x="49233" y="5990"/>
                      <a:pt x="44085" y="7549"/>
                    </a:cubicBezTo>
                    <a:cubicBezTo>
                      <a:pt x="38941" y="9108"/>
                      <a:pt x="34028" y="11436"/>
                      <a:pt x="29558" y="14431"/>
                    </a:cubicBezTo>
                    <a:cubicBezTo>
                      <a:pt x="25088" y="17426"/>
                      <a:pt x="21055" y="21077"/>
                      <a:pt x="17639" y="25239"/>
                    </a:cubicBezTo>
                    <a:cubicBezTo>
                      <a:pt x="14223" y="29395"/>
                      <a:pt x="11419" y="34062"/>
                      <a:pt x="9361" y="39025"/>
                    </a:cubicBezTo>
                    <a:cubicBezTo>
                      <a:pt x="7297" y="43995"/>
                      <a:pt x="5984" y="49267"/>
                      <a:pt x="5468" y="54623"/>
                    </a:cubicBezTo>
                    <a:cubicBezTo>
                      <a:pt x="4946" y="59980"/>
                      <a:pt x="5204" y="65426"/>
                      <a:pt x="6248" y="70698"/>
                    </a:cubicBezTo>
                    <a:cubicBezTo>
                      <a:pt x="7291" y="75976"/>
                      <a:pt x="9125" y="81091"/>
                      <a:pt x="11660" y="85831"/>
                    </a:cubicBezTo>
                    <a:cubicBezTo>
                      <a:pt x="14201" y="90576"/>
                      <a:pt x="17448" y="94939"/>
                      <a:pt x="21257" y="98748"/>
                    </a:cubicBezTo>
                    <a:cubicBezTo>
                      <a:pt x="25060" y="102556"/>
                      <a:pt x="29429" y="105798"/>
                      <a:pt x="34168" y="108339"/>
                    </a:cubicBezTo>
                    <a:cubicBezTo>
                      <a:pt x="38913" y="110880"/>
                      <a:pt x="44023" y="112708"/>
                      <a:pt x="49301" y="113751"/>
                    </a:cubicBezTo>
                    <a:cubicBezTo>
                      <a:pt x="54573" y="114795"/>
                      <a:pt x="60019" y="115058"/>
                      <a:pt x="65376" y="114531"/>
                    </a:cubicBezTo>
                    <a:cubicBezTo>
                      <a:pt x="70738" y="114015"/>
                      <a:pt x="76004" y="112702"/>
                      <a:pt x="80968" y="110638"/>
                    </a:cubicBezTo>
                    <a:cubicBezTo>
                      <a:pt x="85937" y="108580"/>
                      <a:pt x="90598" y="105781"/>
                      <a:pt x="94760" y="102360"/>
                    </a:cubicBezTo>
                    <a:cubicBezTo>
                      <a:pt x="98922" y="98944"/>
                      <a:pt x="102573" y="94911"/>
                      <a:pt x="105568" y="90441"/>
                    </a:cubicBezTo>
                    <a:cubicBezTo>
                      <a:pt x="108563" y="85971"/>
                      <a:pt x="110891" y="81058"/>
                      <a:pt x="112450" y="75909"/>
                    </a:cubicBezTo>
                    <a:cubicBezTo>
                      <a:pt x="114009" y="70766"/>
                      <a:pt x="114795" y="65392"/>
                      <a:pt x="114795" y="60002"/>
                    </a:cubicBezTo>
                    <a:lnTo>
                      <a:pt x="120000" y="60002"/>
                    </a:lnTo>
                    <a:cubicBezTo>
                      <a:pt x="120000" y="65892"/>
                      <a:pt x="119141" y="71786"/>
                      <a:pt x="117431" y="77423"/>
                    </a:cubicBezTo>
                    <a:cubicBezTo>
                      <a:pt x="115720" y="83060"/>
                      <a:pt x="113168" y="88439"/>
                      <a:pt x="109892" y="93335"/>
                    </a:cubicBezTo>
                    <a:cubicBezTo>
                      <a:pt x="106617" y="98232"/>
                      <a:pt x="102612" y="102646"/>
                      <a:pt x="98064" y="106381"/>
                    </a:cubicBezTo>
                    <a:cubicBezTo>
                      <a:pt x="93509" y="110122"/>
                      <a:pt x="88405" y="113190"/>
                      <a:pt x="82965" y="115445"/>
                    </a:cubicBezTo>
                    <a:cubicBezTo>
                      <a:pt x="72084" y="119983"/>
                      <a:pt x="59851" y="121149"/>
                      <a:pt x="48291" y="118861"/>
                    </a:cubicBezTo>
                    <a:cubicBezTo>
                      <a:pt x="42508" y="117717"/>
                      <a:pt x="36905" y="115709"/>
                      <a:pt x="31712" y="112927"/>
                    </a:cubicBezTo>
                    <a:cubicBezTo>
                      <a:pt x="26518" y="110145"/>
                      <a:pt x="21739" y="106589"/>
                      <a:pt x="17572" y="102427"/>
                    </a:cubicBezTo>
                    <a:cubicBezTo>
                      <a:pt x="13410" y="98260"/>
                      <a:pt x="9854" y="93481"/>
                      <a:pt x="7072" y="88287"/>
                    </a:cubicBezTo>
                    <a:cubicBezTo>
                      <a:pt x="4296" y="83094"/>
                      <a:pt x="2282" y="77485"/>
                      <a:pt x="1144" y="71708"/>
                    </a:cubicBezTo>
                    <a:cubicBezTo>
                      <a:pt x="-1149" y="60154"/>
                      <a:pt x="16" y="47915"/>
                      <a:pt x="4554" y="37034"/>
                    </a:cubicBezTo>
                    <a:cubicBezTo>
                      <a:pt x="6809" y="31594"/>
                      <a:pt x="9877" y="26490"/>
                      <a:pt x="13618" y="21935"/>
                    </a:cubicBezTo>
                    <a:cubicBezTo>
                      <a:pt x="17359" y="17381"/>
                      <a:pt x="21767" y="13382"/>
                      <a:pt x="26664" y="10107"/>
                    </a:cubicBezTo>
                    <a:cubicBezTo>
                      <a:pt x="31560" y="6825"/>
                      <a:pt x="36939" y="4273"/>
                      <a:pt x="42581" y="2568"/>
                    </a:cubicBezTo>
                    <a:cubicBezTo>
                      <a:pt x="48218" y="858"/>
                      <a:pt x="54107" y="0"/>
                      <a:pt x="60002" y="0"/>
                    </a:cubicBezTo>
                    <a:cubicBezTo>
                      <a:pt x="60002" y="0"/>
                      <a:pt x="59997" y="5204"/>
                      <a:pt x="59997" y="5204"/>
                    </a:cubicBezTo>
                    <a:close/>
                  </a:path>
                </a:pathLst>
              </a:custGeom>
              <a:solidFill>
                <a:srgbClr val="FBB22F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</p:grpSp>
      <p:sp>
        <p:nvSpPr>
          <p:cNvPr id="78" name="Shape 78"/>
          <p:cNvSpPr/>
          <p:nvPr>
            <p:ph idx="2" type="pic"/>
          </p:nvPr>
        </p:nvSpPr>
        <p:spPr>
          <a:xfrm>
            <a:off x="3449169" y="3492748"/>
            <a:ext cx="3925048" cy="70761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79" name="Shape 79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0" name="Shape 80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6_Slidehack's master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-571500"/>
            <a:ext cx="24384000" cy="9880599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302000" y="12534900"/>
            <a:ext cx="18834099" cy="736599"/>
          </a:xfrm>
          <a:prstGeom prst="rect">
            <a:avLst/>
          </a:prstGeom>
          <a:solidFill>
            <a:srgbClr val="E6E6E6">
              <a:alpha val="49803"/>
            </a:srgb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619032" y="12642850"/>
            <a:ext cx="3047696" cy="495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WWW.COMPANY.COM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176805" y="12243917"/>
            <a:ext cx="2909296" cy="1458274"/>
            <a:chOff x="-1" y="-1"/>
            <a:chExt cx="2909295" cy="1458272"/>
          </a:xfrm>
        </p:grpSpPr>
        <p:sp>
          <p:nvSpPr>
            <p:cNvPr id="87" name="Shape 87"/>
            <p:cNvSpPr/>
            <p:nvPr/>
          </p:nvSpPr>
          <p:spPr>
            <a:xfrm>
              <a:off x="581516" y="505700"/>
              <a:ext cx="287866" cy="330124"/>
            </a:xfrm>
            <a:custGeom>
              <a:pathLst>
                <a:path extrusionOk="0" h="120000" w="120000"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8394" y="0"/>
                    <a:pt x="69083" y="0"/>
                  </a:cubicBezTo>
                  <a:cubicBezTo>
                    <a:pt x="88961" y="0"/>
                    <a:pt x="102400" y="4638"/>
                    <a:pt x="113377" y="11766"/>
                  </a:cubicBezTo>
                  <a:cubicBezTo>
                    <a:pt x="116405" y="13755"/>
                    <a:pt x="119055" y="17405"/>
                    <a:pt x="119055" y="21877"/>
                  </a:cubicBezTo>
                  <a:cubicBezTo>
                    <a:pt x="119055" y="28838"/>
                    <a:pt x="112616" y="34311"/>
                    <a:pt x="104666" y="34311"/>
                  </a:cubicBezTo>
                  <a:cubicBezTo>
                    <a:pt x="100694" y="34311"/>
                    <a:pt x="98044" y="32983"/>
                    <a:pt x="95961" y="31822"/>
                  </a:cubicBezTo>
                  <a:cubicBezTo>
                    <a:pt x="87822" y="26516"/>
                    <a:pt x="79305" y="23533"/>
                    <a:pt x="68894" y="23533"/>
                  </a:cubicBezTo>
                  <a:cubicBezTo>
                    <a:pt x="46561" y="23533"/>
                    <a:pt x="30472" y="39777"/>
                    <a:pt x="30472" y="59666"/>
                  </a:cubicBezTo>
                  <a:lnTo>
                    <a:pt x="30472" y="60000"/>
                  </a:lnTo>
                  <a:cubicBezTo>
                    <a:pt x="30472" y="79888"/>
                    <a:pt x="46183" y="96466"/>
                    <a:pt x="68894" y="96466"/>
                  </a:cubicBezTo>
                  <a:cubicBezTo>
                    <a:pt x="81200" y="96466"/>
                    <a:pt x="89338" y="93150"/>
                    <a:pt x="97666" y="87350"/>
                  </a:cubicBezTo>
                  <a:cubicBezTo>
                    <a:pt x="99938" y="85688"/>
                    <a:pt x="102966" y="84527"/>
                    <a:pt x="106372" y="84527"/>
                  </a:cubicBezTo>
                  <a:cubicBezTo>
                    <a:pt x="113755" y="84527"/>
                    <a:pt x="120000" y="89833"/>
                    <a:pt x="120000" y="96300"/>
                  </a:cubicBezTo>
                  <a:cubicBezTo>
                    <a:pt x="120000" y="100277"/>
                    <a:pt x="117727" y="103427"/>
                    <a:pt x="115077" y="105416"/>
                  </a:cubicBezTo>
                  <a:cubicBezTo>
                    <a:pt x="103155" y="114527"/>
                    <a:pt x="89150" y="120000"/>
                    <a:pt x="67950" y="120000"/>
                  </a:cubicBezTo>
                  <a:cubicBezTo>
                    <a:pt x="28961" y="120000"/>
                    <a:pt x="0" y="93644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907279" y="505700"/>
              <a:ext cx="337813" cy="330124"/>
            </a:xfrm>
            <a:custGeom>
              <a:pathLst>
                <a:path extrusionOk="0" h="120000" w="120000">
                  <a:moveTo>
                    <a:pt x="94033" y="60333"/>
                  </a:moveTo>
                  <a:lnTo>
                    <a:pt x="94033" y="60000"/>
                  </a:lnTo>
                  <a:cubicBezTo>
                    <a:pt x="94033" y="40111"/>
                    <a:pt x="79838" y="23533"/>
                    <a:pt x="59838" y="23533"/>
                  </a:cubicBezTo>
                  <a:cubicBezTo>
                    <a:pt x="39838" y="23533"/>
                    <a:pt x="25966" y="39777"/>
                    <a:pt x="25966" y="59666"/>
                  </a:cubicBezTo>
                  <a:lnTo>
                    <a:pt x="25966" y="60000"/>
                  </a:lnTo>
                  <a:cubicBezTo>
                    <a:pt x="25966" y="79888"/>
                    <a:pt x="40161" y="96466"/>
                    <a:pt x="60161" y="96466"/>
                  </a:cubicBezTo>
                  <a:cubicBezTo>
                    <a:pt x="80161" y="96466"/>
                    <a:pt x="94033" y="80222"/>
                    <a:pt x="94033" y="60333"/>
                  </a:cubicBezTo>
                  <a:close/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5322" y="0"/>
                    <a:pt x="60161" y="0"/>
                  </a:cubicBezTo>
                  <a:cubicBezTo>
                    <a:pt x="95000" y="0"/>
                    <a:pt x="120000" y="26683"/>
                    <a:pt x="120000" y="59666"/>
                  </a:cubicBezTo>
                  <a:lnTo>
                    <a:pt x="120000" y="60000"/>
                  </a:lnTo>
                  <a:cubicBezTo>
                    <a:pt x="120000" y="92983"/>
                    <a:pt x="94677" y="120000"/>
                    <a:pt x="59838" y="120000"/>
                  </a:cubicBezTo>
                  <a:cubicBezTo>
                    <a:pt x="25000" y="120000"/>
                    <a:pt x="0" y="93316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308216" y="505700"/>
              <a:ext cx="282417" cy="324648"/>
            </a:xfrm>
            <a:custGeom>
              <a:pathLst>
                <a:path extrusionOk="0" h="120000" w="120000">
                  <a:moveTo>
                    <a:pt x="0" y="13316"/>
                  </a:moveTo>
                  <a:cubicBezTo>
                    <a:pt x="0" y="6066"/>
                    <a:pt x="6561" y="338"/>
                    <a:pt x="14855" y="338"/>
                  </a:cubicBezTo>
                  <a:lnTo>
                    <a:pt x="17944" y="338"/>
                  </a:lnTo>
                  <a:cubicBezTo>
                    <a:pt x="25077" y="338"/>
                    <a:pt x="29322" y="3372"/>
                    <a:pt x="33377" y="7922"/>
                  </a:cubicBezTo>
                  <a:lnTo>
                    <a:pt x="90677" y="73650"/>
                  </a:lnTo>
                  <a:lnTo>
                    <a:pt x="90677" y="12811"/>
                  </a:lnTo>
                  <a:cubicBezTo>
                    <a:pt x="90677" y="5727"/>
                    <a:pt x="97233" y="0"/>
                    <a:pt x="105338" y="0"/>
                  </a:cubicBezTo>
                  <a:cubicBezTo>
                    <a:pt x="113438" y="0"/>
                    <a:pt x="120000" y="5727"/>
                    <a:pt x="120000" y="12811"/>
                  </a:cubicBezTo>
                  <a:lnTo>
                    <a:pt x="120000" y="106688"/>
                  </a:lnTo>
                  <a:cubicBezTo>
                    <a:pt x="120000" y="113933"/>
                    <a:pt x="113438" y="119661"/>
                    <a:pt x="105144" y="119661"/>
                  </a:cubicBezTo>
                  <a:lnTo>
                    <a:pt x="104177" y="119661"/>
                  </a:lnTo>
                  <a:cubicBezTo>
                    <a:pt x="97044" y="119661"/>
                    <a:pt x="92800" y="116627"/>
                    <a:pt x="88744" y="112077"/>
                  </a:cubicBezTo>
                  <a:lnTo>
                    <a:pt x="29322" y="43988"/>
                  </a:lnTo>
                  <a:lnTo>
                    <a:pt x="29322" y="107188"/>
                  </a:lnTo>
                  <a:cubicBezTo>
                    <a:pt x="29322" y="114272"/>
                    <a:pt x="22766" y="120000"/>
                    <a:pt x="14661" y="120000"/>
                  </a:cubicBezTo>
                  <a:cubicBezTo>
                    <a:pt x="6561" y="120000"/>
                    <a:pt x="0" y="114272"/>
                    <a:pt x="0" y="107188"/>
                  </a:cubicBezTo>
                  <a:cubicBezTo>
                    <a:pt x="0" y="107188"/>
                    <a:pt x="0" y="13316"/>
                    <a:pt x="0" y="13316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667390" y="505700"/>
              <a:ext cx="282413" cy="324648"/>
            </a:xfrm>
            <a:custGeom>
              <a:pathLst>
                <a:path extrusionOk="0" h="120000" w="120000">
                  <a:moveTo>
                    <a:pt x="0" y="13316"/>
                  </a:moveTo>
                  <a:cubicBezTo>
                    <a:pt x="0" y="6066"/>
                    <a:pt x="6555" y="338"/>
                    <a:pt x="14855" y="338"/>
                  </a:cubicBezTo>
                  <a:lnTo>
                    <a:pt x="17944" y="338"/>
                  </a:lnTo>
                  <a:cubicBezTo>
                    <a:pt x="25077" y="338"/>
                    <a:pt x="29322" y="3372"/>
                    <a:pt x="33377" y="7922"/>
                  </a:cubicBezTo>
                  <a:lnTo>
                    <a:pt x="90672" y="73650"/>
                  </a:lnTo>
                  <a:lnTo>
                    <a:pt x="90672" y="12811"/>
                  </a:lnTo>
                  <a:cubicBezTo>
                    <a:pt x="90672" y="5727"/>
                    <a:pt x="97233" y="0"/>
                    <a:pt x="105338" y="0"/>
                  </a:cubicBezTo>
                  <a:cubicBezTo>
                    <a:pt x="113444" y="0"/>
                    <a:pt x="120000" y="5727"/>
                    <a:pt x="120000" y="12811"/>
                  </a:cubicBezTo>
                  <a:lnTo>
                    <a:pt x="120000" y="106688"/>
                  </a:lnTo>
                  <a:cubicBezTo>
                    <a:pt x="120000" y="113933"/>
                    <a:pt x="113444" y="119661"/>
                    <a:pt x="105144" y="119661"/>
                  </a:cubicBezTo>
                  <a:lnTo>
                    <a:pt x="104183" y="119661"/>
                  </a:lnTo>
                  <a:cubicBezTo>
                    <a:pt x="97038" y="119661"/>
                    <a:pt x="92800" y="116627"/>
                    <a:pt x="88744" y="112077"/>
                  </a:cubicBezTo>
                  <a:lnTo>
                    <a:pt x="29322" y="43988"/>
                  </a:lnTo>
                  <a:lnTo>
                    <a:pt x="29322" y="107188"/>
                  </a:lnTo>
                  <a:cubicBezTo>
                    <a:pt x="29322" y="114272"/>
                    <a:pt x="22766" y="120000"/>
                    <a:pt x="14661" y="120000"/>
                  </a:cubicBezTo>
                  <a:cubicBezTo>
                    <a:pt x="6555" y="120000"/>
                    <a:pt x="0" y="114272"/>
                    <a:pt x="0" y="107188"/>
                  </a:cubicBezTo>
                  <a:cubicBezTo>
                    <a:pt x="0" y="107188"/>
                    <a:pt x="0" y="13316"/>
                    <a:pt x="0" y="13316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2026564" y="514077"/>
              <a:ext cx="244727" cy="319179"/>
            </a:xfrm>
            <a:custGeom>
              <a:pathLst>
                <a:path extrusionOk="0" h="120000" w="120000">
                  <a:moveTo>
                    <a:pt x="0" y="106800"/>
                  </a:moveTo>
                  <a:lnTo>
                    <a:pt x="0" y="13200"/>
                  </a:lnTo>
                  <a:cubicBezTo>
                    <a:pt x="0" y="5827"/>
                    <a:pt x="7566" y="0"/>
                    <a:pt x="17144" y="0"/>
                  </a:cubicBezTo>
                  <a:lnTo>
                    <a:pt x="103522" y="0"/>
                  </a:lnTo>
                  <a:cubicBezTo>
                    <a:pt x="111983" y="0"/>
                    <a:pt x="118888" y="5311"/>
                    <a:pt x="118888" y="11827"/>
                  </a:cubicBezTo>
                  <a:cubicBezTo>
                    <a:pt x="118888" y="18344"/>
                    <a:pt x="111983" y="23483"/>
                    <a:pt x="103522" y="23483"/>
                  </a:cubicBezTo>
                  <a:lnTo>
                    <a:pt x="34061" y="23483"/>
                  </a:lnTo>
                  <a:lnTo>
                    <a:pt x="34061" y="47827"/>
                  </a:lnTo>
                  <a:lnTo>
                    <a:pt x="93505" y="47827"/>
                  </a:lnTo>
                  <a:cubicBezTo>
                    <a:pt x="101966" y="47827"/>
                    <a:pt x="108866" y="53144"/>
                    <a:pt x="108866" y="59655"/>
                  </a:cubicBezTo>
                  <a:cubicBezTo>
                    <a:pt x="108866" y="66172"/>
                    <a:pt x="101966" y="71316"/>
                    <a:pt x="93505" y="71316"/>
                  </a:cubicBezTo>
                  <a:lnTo>
                    <a:pt x="34061" y="71316"/>
                  </a:lnTo>
                  <a:lnTo>
                    <a:pt x="34061" y="96516"/>
                  </a:lnTo>
                  <a:lnTo>
                    <a:pt x="104638" y="96516"/>
                  </a:lnTo>
                  <a:cubicBezTo>
                    <a:pt x="113100" y="96516"/>
                    <a:pt x="120000" y="101827"/>
                    <a:pt x="120000" y="108344"/>
                  </a:cubicBezTo>
                  <a:cubicBezTo>
                    <a:pt x="120000" y="114855"/>
                    <a:pt x="113100" y="120000"/>
                    <a:pt x="104638" y="120000"/>
                  </a:cubicBezTo>
                  <a:lnTo>
                    <a:pt x="17144" y="120000"/>
                  </a:lnTo>
                  <a:cubicBezTo>
                    <a:pt x="7566" y="120000"/>
                    <a:pt x="0" y="114172"/>
                    <a:pt x="0" y="106800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2318914" y="505700"/>
              <a:ext cx="287863" cy="330124"/>
            </a:xfrm>
            <a:custGeom>
              <a:pathLst>
                <a:path extrusionOk="0" h="120000" w="120000">
                  <a:moveTo>
                    <a:pt x="0" y="60333"/>
                  </a:moveTo>
                  <a:lnTo>
                    <a:pt x="0" y="60000"/>
                  </a:lnTo>
                  <a:cubicBezTo>
                    <a:pt x="0" y="27016"/>
                    <a:pt x="28388" y="0"/>
                    <a:pt x="69083" y="0"/>
                  </a:cubicBezTo>
                  <a:cubicBezTo>
                    <a:pt x="88955" y="0"/>
                    <a:pt x="102394" y="4638"/>
                    <a:pt x="113377" y="11766"/>
                  </a:cubicBezTo>
                  <a:cubicBezTo>
                    <a:pt x="116405" y="13755"/>
                    <a:pt x="119055" y="17405"/>
                    <a:pt x="119055" y="21877"/>
                  </a:cubicBezTo>
                  <a:cubicBezTo>
                    <a:pt x="119055" y="28838"/>
                    <a:pt x="112616" y="34311"/>
                    <a:pt x="104666" y="34311"/>
                  </a:cubicBezTo>
                  <a:cubicBezTo>
                    <a:pt x="100694" y="34311"/>
                    <a:pt x="98044" y="32983"/>
                    <a:pt x="95961" y="31822"/>
                  </a:cubicBezTo>
                  <a:cubicBezTo>
                    <a:pt x="87822" y="26516"/>
                    <a:pt x="79305" y="23533"/>
                    <a:pt x="68894" y="23533"/>
                  </a:cubicBezTo>
                  <a:cubicBezTo>
                    <a:pt x="46561" y="23533"/>
                    <a:pt x="30472" y="39777"/>
                    <a:pt x="30472" y="59666"/>
                  </a:cubicBezTo>
                  <a:lnTo>
                    <a:pt x="30472" y="60000"/>
                  </a:lnTo>
                  <a:cubicBezTo>
                    <a:pt x="30472" y="79888"/>
                    <a:pt x="46183" y="96466"/>
                    <a:pt x="68894" y="96466"/>
                  </a:cubicBezTo>
                  <a:cubicBezTo>
                    <a:pt x="81200" y="96466"/>
                    <a:pt x="89338" y="93150"/>
                    <a:pt x="97666" y="87350"/>
                  </a:cubicBezTo>
                  <a:cubicBezTo>
                    <a:pt x="99938" y="85688"/>
                    <a:pt x="102966" y="84527"/>
                    <a:pt x="106372" y="84527"/>
                  </a:cubicBezTo>
                  <a:cubicBezTo>
                    <a:pt x="113755" y="84527"/>
                    <a:pt x="120000" y="89833"/>
                    <a:pt x="120000" y="96300"/>
                  </a:cubicBezTo>
                  <a:cubicBezTo>
                    <a:pt x="120000" y="100277"/>
                    <a:pt x="117727" y="103427"/>
                    <a:pt x="115077" y="105416"/>
                  </a:cubicBezTo>
                  <a:cubicBezTo>
                    <a:pt x="103155" y="114527"/>
                    <a:pt x="89150" y="120000"/>
                    <a:pt x="67950" y="120000"/>
                  </a:cubicBezTo>
                  <a:cubicBezTo>
                    <a:pt x="28961" y="120000"/>
                    <a:pt x="0" y="93644"/>
                    <a:pt x="0" y="603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2640499" y="514077"/>
              <a:ext cx="268795" cy="321914"/>
            </a:xfrm>
            <a:custGeom>
              <a:pathLst>
                <a:path extrusionOk="0" h="120000" w="120000">
                  <a:moveTo>
                    <a:pt x="44394" y="24133"/>
                  </a:moveTo>
                  <a:lnTo>
                    <a:pt x="14394" y="24133"/>
                  </a:lnTo>
                  <a:cubicBezTo>
                    <a:pt x="6488" y="24133"/>
                    <a:pt x="0" y="18694"/>
                    <a:pt x="0" y="12066"/>
                  </a:cubicBezTo>
                  <a:cubicBezTo>
                    <a:pt x="0" y="5438"/>
                    <a:pt x="6488" y="0"/>
                    <a:pt x="14394" y="0"/>
                  </a:cubicBezTo>
                  <a:lnTo>
                    <a:pt x="105605" y="0"/>
                  </a:lnTo>
                  <a:cubicBezTo>
                    <a:pt x="113516" y="0"/>
                    <a:pt x="120000" y="5438"/>
                    <a:pt x="120000" y="12066"/>
                  </a:cubicBezTo>
                  <a:cubicBezTo>
                    <a:pt x="120000" y="18694"/>
                    <a:pt x="113516" y="24133"/>
                    <a:pt x="105605" y="24133"/>
                  </a:cubicBezTo>
                  <a:lnTo>
                    <a:pt x="75611" y="24133"/>
                  </a:lnTo>
                  <a:lnTo>
                    <a:pt x="75611" y="106911"/>
                  </a:lnTo>
                  <a:cubicBezTo>
                    <a:pt x="75611" y="114222"/>
                    <a:pt x="68716" y="120000"/>
                    <a:pt x="60000" y="120000"/>
                  </a:cubicBezTo>
                  <a:cubicBezTo>
                    <a:pt x="51283" y="120000"/>
                    <a:pt x="44394" y="114222"/>
                    <a:pt x="44394" y="106911"/>
                  </a:cubicBezTo>
                  <a:cubicBezTo>
                    <a:pt x="44394" y="106911"/>
                    <a:pt x="44394" y="24133"/>
                    <a:pt x="44394" y="24133"/>
                  </a:cubicBezTo>
                  <a:close/>
                </a:path>
              </a:pathLst>
            </a:custGeom>
            <a:solidFill>
              <a:srgbClr val="655A7C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94" name="Shape 94"/>
            <p:cNvGrpSpPr/>
            <p:nvPr/>
          </p:nvGrpSpPr>
          <p:grpSpPr>
            <a:xfrm rot="2910888">
              <a:off x="212486" y="212680"/>
              <a:ext cx="1033265" cy="1032907"/>
              <a:chOff x="0" y="0"/>
              <a:chExt cx="1033265" cy="1032905"/>
            </a:xfrm>
          </p:grpSpPr>
          <p:sp>
            <p:nvSpPr>
              <p:cNvPr id="95" name="Shape 95"/>
              <p:cNvSpPr/>
              <p:nvPr/>
            </p:nvSpPr>
            <p:spPr>
              <a:xfrm>
                <a:off x="327253" y="475447"/>
                <a:ext cx="706011" cy="557457"/>
              </a:xfrm>
              <a:custGeom>
                <a:pathLst>
                  <a:path extrusionOk="0" h="120000" w="120000">
                    <a:moveTo>
                      <a:pt x="1855" y="107178"/>
                    </a:moveTo>
                    <a:cubicBezTo>
                      <a:pt x="14861" y="111693"/>
                      <a:pt x="28627" y="112339"/>
                      <a:pt x="41855" y="109115"/>
                    </a:cubicBezTo>
                    <a:cubicBezTo>
                      <a:pt x="55094" y="105903"/>
                      <a:pt x="67711" y="98726"/>
                      <a:pt x="78400" y="88377"/>
                    </a:cubicBezTo>
                    <a:cubicBezTo>
                      <a:pt x="89105" y="78060"/>
                      <a:pt x="97900" y="64598"/>
                      <a:pt x="103877" y="49321"/>
                    </a:cubicBezTo>
                    <a:cubicBezTo>
                      <a:pt x="106872" y="41688"/>
                      <a:pt x="109166" y="33621"/>
                      <a:pt x="110694" y="25315"/>
                    </a:cubicBezTo>
                    <a:cubicBezTo>
                      <a:pt x="112227" y="17019"/>
                      <a:pt x="112988" y="8501"/>
                      <a:pt x="112988" y="0"/>
                    </a:cubicBezTo>
                    <a:lnTo>
                      <a:pt x="120000" y="0"/>
                    </a:lnTo>
                    <a:cubicBezTo>
                      <a:pt x="120000" y="9163"/>
                      <a:pt x="119177" y="18366"/>
                      <a:pt x="117527" y="27330"/>
                    </a:cubicBezTo>
                    <a:cubicBezTo>
                      <a:pt x="115872" y="36293"/>
                      <a:pt x="113394" y="45018"/>
                      <a:pt x="110161" y="53263"/>
                    </a:cubicBezTo>
                    <a:cubicBezTo>
                      <a:pt x="103700" y="69759"/>
                      <a:pt x="94211" y="84279"/>
                      <a:pt x="82650" y="95431"/>
                    </a:cubicBezTo>
                    <a:cubicBezTo>
                      <a:pt x="71116" y="106599"/>
                      <a:pt x="57483" y="114354"/>
                      <a:pt x="43183" y="117828"/>
                    </a:cubicBezTo>
                    <a:cubicBezTo>
                      <a:pt x="36038" y="119565"/>
                      <a:pt x="28750" y="120256"/>
                      <a:pt x="21511" y="119910"/>
                    </a:cubicBezTo>
                    <a:cubicBezTo>
                      <a:pt x="14261" y="119560"/>
                      <a:pt x="7016" y="118168"/>
                      <a:pt x="0" y="115735"/>
                    </a:cubicBezTo>
                    <a:cubicBezTo>
                      <a:pt x="0" y="115735"/>
                      <a:pt x="1855" y="107178"/>
                      <a:pt x="1855" y="107178"/>
                    </a:cubicBezTo>
                    <a:close/>
                  </a:path>
                </a:pathLst>
              </a:custGeom>
              <a:solidFill>
                <a:srgbClr val="F15F47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59500" y="475447"/>
                <a:ext cx="932895" cy="516249"/>
              </a:xfrm>
              <a:custGeom>
                <a:pathLst>
                  <a:path extrusionOk="0" h="120000" w="120000">
                    <a:moveTo>
                      <a:pt x="4266" y="65526"/>
                    </a:moveTo>
                    <a:cubicBezTo>
                      <a:pt x="8061" y="74805"/>
                      <a:pt x="12666" y="83012"/>
                      <a:pt x="17855" y="89733"/>
                    </a:cubicBezTo>
                    <a:cubicBezTo>
                      <a:pt x="23044" y="96465"/>
                      <a:pt x="28816" y="101723"/>
                      <a:pt x="34905" y="105219"/>
                    </a:cubicBezTo>
                    <a:cubicBezTo>
                      <a:pt x="47083" y="112256"/>
                      <a:pt x="60483" y="112149"/>
                      <a:pt x="72627" y="104925"/>
                    </a:cubicBezTo>
                    <a:cubicBezTo>
                      <a:pt x="78694" y="101328"/>
                      <a:pt x="84450" y="95985"/>
                      <a:pt x="89605" y="89168"/>
                    </a:cubicBezTo>
                    <a:cubicBezTo>
                      <a:pt x="94761" y="82357"/>
                      <a:pt x="99322" y="74088"/>
                      <a:pt x="103072" y="64752"/>
                    </a:cubicBezTo>
                    <a:cubicBezTo>
                      <a:pt x="106827" y="55416"/>
                      <a:pt x="109761" y="45013"/>
                      <a:pt x="111727" y="34039"/>
                    </a:cubicBezTo>
                    <a:cubicBezTo>
                      <a:pt x="113700" y="23065"/>
                      <a:pt x="114694" y="11527"/>
                      <a:pt x="114688" y="0"/>
                    </a:cubicBezTo>
                    <a:lnTo>
                      <a:pt x="120000" y="0"/>
                    </a:lnTo>
                    <a:cubicBezTo>
                      <a:pt x="120000" y="12510"/>
                      <a:pt x="118916" y="25053"/>
                      <a:pt x="116777" y="36987"/>
                    </a:cubicBezTo>
                    <a:cubicBezTo>
                      <a:pt x="114638" y="48921"/>
                      <a:pt x="111444" y="60228"/>
                      <a:pt x="107366" y="70372"/>
                    </a:cubicBezTo>
                    <a:cubicBezTo>
                      <a:pt x="103294" y="80515"/>
                      <a:pt x="98338" y="89495"/>
                      <a:pt x="92738" y="96900"/>
                    </a:cubicBezTo>
                    <a:cubicBezTo>
                      <a:pt x="87138" y="104298"/>
                      <a:pt x="80883" y="110116"/>
                      <a:pt x="74283" y="114018"/>
                    </a:cubicBezTo>
                    <a:cubicBezTo>
                      <a:pt x="61066" y="121880"/>
                      <a:pt x="46544" y="121993"/>
                      <a:pt x="33300" y="114346"/>
                    </a:cubicBezTo>
                    <a:cubicBezTo>
                      <a:pt x="26677" y="110539"/>
                      <a:pt x="20394" y="104824"/>
                      <a:pt x="14761" y="97510"/>
                    </a:cubicBezTo>
                    <a:cubicBezTo>
                      <a:pt x="9122" y="90207"/>
                      <a:pt x="4122" y="81300"/>
                      <a:pt x="0" y="71219"/>
                    </a:cubicBezTo>
                    <a:cubicBezTo>
                      <a:pt x="0" y="71219"/>
                      <a:pt x="4266" y="65526"/>
                      <a:pt x="4266" y="65526"/>
                    </a:cubicBezTo>
                    <a:close/>
                  </a:path>
                </a:pathLst>
              </a:custGeom>
              <a:solidFill>
                <a:srgbClr val="2BC2AC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0" y="0"/>
                <a:ext cx="951236" cy="950119"/>
              </a:xfrm>
              <a:custGeom>
                <a:pathLst>
                  <a:path extrusionOk="0" h="120000" w="120000">
                    <a:moveTo>
                      <a:pt x="59997" y="5204"/>
                    </a:moveTo>
                    <a:cubicBezTo>
                      <a:pt x="54607" y="5204"/>
                      <a:pt x="49233" y="5990"/>
                      <a:pt x="44085" y="7549"/>
                    </a:cubicBezTo>
                    <a:cubicBezTo>
                      <a:pt x="38941" y="9108"/>
                      <a:pt x="34028" y="11436"/>
                      <a:pt x="29558" y="14431"/>
                    </a:cubicBezTo>
                    <a:cubicBezTo>
                      <a:pt x="25088" y="17426"/>
                      <a:pt x="21055" y="21077"/>
                      <a:pt x="17639" y="25239"/>
                    </a:cubicBezTo>
                    <a:cubicBezTo>
                      <a:pt x="14223" y="29395"/>
                      <a:pt x="11419" y="34062"/>
                      <a:pt x="9361" y="39025"/>
                    </a:cubicBezTo>
                    <a:cubicBezTo>
                      <a:pt x="7297" y="43995"/>
                      <a:pt x="5984" y="49267"/>
                      <a:pt x="5468" y="54623"/>
                    </a:cubicBezTo>
                    <a:cubicBezTo>
                      <a:pt x="4946" y="59980"/>
                      <a:pt x="5204" y="65426"/>
                      <a:pt x="6248" y="70698"/>
                    </a:cubicBezTo>
                    <a:cubicBezTo>
                      <a:pt x="7291" y="75976"/>
                      <a:pt x="9125" y="81091"/>
                      <a:pt x="11660" y="85831"/>
                    </a:cubicBezTo>
                    <a:cubicBezTo>
                      <a:pt x="14201" y="90576"/>
                      <a:pt x="17448" y="94939"/>
                      <a:pt x="21257" y="98748"/>
                    </a:cubicBezTo>
                    <a:cubicBezTo>
                      <a:pt x="25060" y="102556"/>
                      <a:pt x="29429" y="105798"/>
                      <a:pt x="34168" y="108339"/>
                    </a:cubicBezTo>
                    <a:cubicBezTo>
                      <a:pt x="38913" y="110880"/>
                      <a:pt x="44023" y="112708"/>
                      <a:pt x="49301" y="113751"/>
                    </a:cubicBezTo>
                    <a:cubicBezTo>
                      <a:pt x="54573" y="114795"/>
                      <a:pt x="60019" y="115058"/>
                      <a:pt x="65376" y="114531"/>
                    </a:cubicBezTo>
                    <a:cubicBezTo>
                      <a:pt x="70738" y="114015"/>
                      <a:pt x="76004" y="112702"/>
                      <a:pt x="80968" y="110638"/>
                    </a:cubicBezTo>
                    <a:cubicBezTo>
                      <a:pt x="85937" y="108580"/>
                      <a:pt x="90598" y="105781"/>
                      <a:pt x="94760" y="102360"/>
                    </a:cubicBezTo>
                    <a:cubicBezTo>
                      <a:pt x="98922" y="98944"/>
                      <a:pt x="102573" y="94911"/>
                      <a:pt x="105568" y="90441"/>
                    </a:cubicBezTo>
                    <a:cubicBezTo>
                      <a:pt x="108563" y="85971"/>
                      <a:pt x="110891" y="81058"/>
                      <a:pt x="112450" y="75909"/>
                    </a:cubicBezTo>
                    <a:cubicBezTo>
                      <a:pt x="114009" y="70766"/>
                      <a:pt x="114795" y="65392"/>
                      <a:pt x="114795" y="60002"/>
                    </a:cubicBezTo>
                    <a:lnTo>
                      <a:pt x="120000" y="60002"/>
                    </a:lnTo>
                    <a:cubicBezTo>
                      <a:pt x="120000" y="65892"/>
                      <a:pt x="119141" y="71786"/>
                      <a:pt x="117431" y="77423"/>
                    </a:cubicBezTo>
                    <a:cubicBezTo>
                      <a:pt x="115720" y="83060"/>
                      <a:pt x="113168" y="88439"/>
                      <a:pt x="109892" y="93335"/>
                    </a:cubicBezTo>
                    <a:cubicBezTo>
                      <a:pt x="106617" y="98232"/>
                      <a:pt x="102612" y="102646"/>
                      <a:pt x="98064" y="106381"/>
                    </a:cubicBezTo>
                    <a:cubicBezTo>
                      <a:pt x="93509" y="110122"/>
                      <a:pt x="88405" y="113190"/>
                      <a:pt x="82965" y="115445"/>
                    </a:cubicBezTo>
                    <a:cubicBezTo>
                      <a:pt x="72084" y="119983"/>
                      <a:pt x="59851" y="121149"/>
                      <a:pt x="48291" y="118861"/>
                    </a:cubicBezTo>
                    <a:cubicBezTo>
                      <a:pt x="42508" y="117717"/>
                      <a:pt x="36905" y="115709"/>
                      <a:pt x="31712" y="112927"/>
                    </a:cubicBezTo>
                    <a:cubicBezTo>
                      <a:pt x="26518" y="110145"/>
                      <a:pt x="21739" y="106589"/>
                      <a:pt x="17572" y="102427"/>
                    </a:cubicBezTo>
                    <a:cubicBezTo>
                      <a:pt x="13410" y="98260"/>
                      <a:pt x="9854" y="93481"/>
                      <a:pt x="7072" y="88287"/>
                    </a:cubicBezTo>
                    <a:cubicBezTo>
                      <a:pt x="4296" y="83094"/>
                      <a:pt x="2282" y="77485"/>
                      <a:pt x="1144" y="71708"/>
                    </a:cubicBezTo>
                    <a:cubicBezTo>
                      <a:pt x="-1149" y="60154"/>
                      <a:pt x="16" y="47915"/>
                      <a:pt x="4554" y="37034"/>
                    </a:cubicBezTo>
                    <a:cubicBezTo>
                      <a:pt x="6809" y="31594"/>
                      <a:pt x="9877" y="26490"/>
                      <a:pt x="13618" y="21935"/>
                    </a:cubicBezTo>
                    <a:cubicBezTo>
                      <a:pt x="17359" y="17381"/>
                      <a:pt x="21767" y="13382"/>
                      <a:pt x="26664" y="10107"/>
                    </a:cubicBezTo>
                    <a:cubicBezTo>
                      <a:pt x="31560" y="6825"/>
                      <a:pt x="36939" y="4273"/>
                      <a:pt x="42581" y="2568"/>
                    </a:cubicBezTo>
                    <a:cubicBezTo>
                      <a:pt x="48218" y="858"/>
                      <a:pt x="54107" y="0"/>
                      <a:pt x="60002" y="0"/>
                    </a:cubicBezTo>
                    <a:cubicBezTo>
                      <a:pt x="60002" y="0"/>
                      <a:pt x="59997" y="5204"/>
                      <a:pt x="59997" y="5204"/>
                    </a:cubicBezTo>
                    <a:close/>
                  </a:path>
                </a:pathLst>
              </a:custGeom>
              <a:solidFill>
                <a:srgbClr val="FBB22F"/>
              </a:solidFill>
              <a:ln>
                <a:noFill/>
              </a:ln>
            </p:spPr>
            <p:txBody>
              <a:bodyPr anchorCtr="0" anchor="ctr" bIns="38100" lIns="38100" rIns="38100" tIns="38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</p:grpSp>
      <p:sp>
        <p:nvSpPr>
          <p:cNvPr id="98" name="Shape 98"/>
          <p:cNvSpPr/>
          <p:nvPr>
            <p:ph idx="2" type="pic"/>
          </p:nvPr>
        </p:nvSpPr>
        <p:spPr>
          <a:xfrm>
            <a:off x="14389534" y="3096294"/>
            <a:ext cx="5918579" cy="7940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99" name="Shape 99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0" name="Shape 100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Slidehack's master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FBB22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4" name="Shape 104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5" name="Shape 105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F15F4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09" name="Shape 109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0" name="Shape 110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7_Slidehack's master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3589305" y="4886942"/>
            <a:ext cx="7794086" cy="7241482"/>
          </a:xfrm>
          <a:prstGeom prst="roundRect">
            <a:avLst>
              <a:gd fmla="val 1856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5" name="Shape 115"/>
          <p:cNvSpPr/>
          <p:nvPr>
            <p:ph idx="3" type="pic"/>
          </p:nvPr>
        </p:nvSpPr>
        <p:spPr>
          <a:xfrm>
            <a:off x="3167134" y="4380500"/>
            <a:ext cx="7794086" cy="7241482"/>
          </a:xfrm>
          <a:prstGeom prst="roundRect">
            <a:avLst>
              <a:gd fmla="val 1856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16" name="Shape 116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7" name="Shape 117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8_Slidehack's master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1" name="Shape 121"/>
          <p:cNvSpPr/>
          <p:nvPr>
            <p:ph idx="2" type="pic"/>
          </p:nvPr>
        </p:nvSpPr>
        <p:spPr>
          <a:xfrm rot="263822">
            <a:off x="1292683" y="3211843"/>
            <a:ext cx="11942726" cy="11099106"/>
          </a:xfrm>
          <a:prstGeom prst="roundRect">
            <a:avLst>
              <a:gd fmla="val 1063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2" name="Shape 122"/>
          <p:cNvSpPr/>
          <p:nvPr>
            <p:ph idx="3" type="pic"/>
          </p:nvPr>
        </p:nvSpPr>
        <p:spPr>
          <a:xfrm rot="-930389">
            <a:off x="462456" y="2586523"/>
            <a:ext cx="11942727" cy="11099106"/>
          </a:xfrm>
          <a:prstGeom prst="roundRect">
            <a:avLst>
              <a:gd fmla="val 1063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23" name="Shape 123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4" name="Shape 124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9_Slidehack's master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Shape 128"/>
          <p:cNvSpPr/>
          <p:nvPr>
            <p:ph idx="2" type="pic"/>
          </p:nvPr>
        </p:nvSpPr>
        <p:spPr>
          <a:xfrm>
            <a:off x="0" y="0"/>
            <a:ext cx="12096277" cy="6748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Shape 129"/>
          <p:cNvSpPr/>
          <p:nvPr>
            <p:ph idx="3" type="pic"/>
          </p:nvPr>
        </p:nvSpPr>
        <p:spPr>
          <a:xfrm>
            <a:off x="12147185" y="3746501"/>
            <a:ext cx="12228864" cy="6754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0" name="Shape 130"/>
          <p:cNvSpPr/>
          <p:nvPr>
            <p:ph idx="4" type="pic"/>
          </p:nvPr>
        </p:nvSpPr>
        <p:spPr>
          <a:xfrm>
            <a:off x="12124481" y="0"/>
            <a:ext cx="6000316" cy="373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1" name="Shape 131"/>
          <p:cNvSpPr/>
          <p:nvPr>
            <p:ph idx="5" type="pic"/>
          </p:nvPr>
        </p:nvSpPr>
        <p:spPr>
          <a:xfrm>
            <a:off x="18135567" y="0"/>
            <a:ext cx="6235641" cy="373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2" name="Shape 132"/>
          <p:cNvSpPr/>
          <p:nvPr>
            <p:ph idx="6" type="pic"/>
          </p:nvPr>
        </p:nvSpPr>
        <p:spPr>
          <a:xfrm>
            <a:off x="5792814" y="6743096"/>
            <a:ext cx="6320895" cy="373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Shape 133"/>
          <p:cNvSpPr/>
          <p:nvPr>
            <p:ph idx="7" type="pic"/>
          </p:nvPr>
        </p:nvSpPr>
        <p:spPr>
          <a:xfrm>
            <a:off x="3629" y="6743096"/>
            <a:ext cx="5789185" cy="373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34" name="Shape 134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5" name="Shape 135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idx="2" type="pic"/>
          </p:nvPr>
        </p:nvSpPr>
        <p:spPr>
          <a:xfrm>
            <a:off x="2844800" y="3010400"/>
            <a:ext cx="4089399" cy="412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Shape 16"/>
          <p:cNvSpPr/>
          <p:nvPr>
            <p:ph idx="3" type="pic"/>
          </p:nvPr>
        </p:nvSpPr>
        <p:spPr>
          <a:xfrm>
            <a:off x="2933700" y="7835900"/>
            <a:ext cx="4089399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/>
          <p:nvPr>
            <p:ph idx="4" type="pic"/>
          </p:nvPr>
        </p:nvSpPr>
        <p:spPr>
          <a:xfrm>
            <a:off x="11899900" y="7835900"/>
            <a:ext cx="4089399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/>
          <p:nvPr>
            <p:ph idx="5" type="pic"/>
          </p:nvPr>
        </p:nvSpPr>
        <p:spPr>
          <a:xfrm>
            <a:off x="11899900" y="3073400"/>
            <a:ext cx="4089399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0_Slidehack's master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9" name="Shape 139"/>
          <p:cNvSpPr/>
          <p:nvPr>
            <p:ph idx="2" type="pic"/>
          </p:nvPr>
        </p:nvSpPr>
        <p:spPr>
          <a:xfrm>
            <a:off x="3441698" y="4190998"/>
            <a:ext cx="7912101" cy="4495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40" name="Shape 140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1" name="Shape 141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1_Slidehack's master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Shape 145"/>
          <p:cNvSpPr/>
          <p:nvPr>
            <p:ph idx="2" type="pic"/>
          </p:nvPr>
        </p:nvSpPr>
        <p:spPr>
          <a:xfrm>
            <a:off x="7131046" y="5501533"/>
            <a:ext cx="3951658" cy="5292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6" name="Shape 146"/>
          <p:cNvSpPr/>
          <p:nvPr>
            <p:ph idx="3" type="pic"/>
          </p:nvPr>
        </p:nvSpPr>
        <p:spPr>
          <a:xfrm>
            <a:off x="3883978" y="4827760"/>
            <a:ext cx="4647356" cy="62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47" name="Shape 147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8" name="Shape 148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2_Slidehack's master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2" name="Shape 152"/>
          <p:cNvSpPr/>
          <p:nvPr>
            <p:ph idx="2" type="pic"/>
          </p:nvPr>
        </p:nvSpPr>
        <p:spPr>
          <a:xfrm>
            <a:off x="7907239" y="5273567"/>
            <a:ext cx="2590214" cy="5393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3" name="Shape 153"/>
          <p:cNvSpPr/>
          <p:nvPr>
            <p:ph idx="3" type="pic"/>
          </p:nvPr>
        </p:nvSpPr>
        <p:spPr>
          <a:xfrm>
            <a:off x="3433691" y="5273567"/>
            <a:ext cx="2590214" cy="5393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4" name="Shape 154"/>
          <p:cNvSpPr/>
          <p:nvPr>
            <p:ph idx="4" type="pic"/>
          </p:nvPr>
        </p:nvSpPr>
        <p:spPr>
          <a:xfrm>
            <a:off x="5364848" y="5006339"/>
            <a:ext cx="3245755" cy="58383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55" name="Shape 155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6" name="Shape 156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44557"/>
          </a:solidFill>
          <a:ln cap="flat" cmpd="sng" w="25400">
            <a:solidFill>
              <a:srgbClr val="2323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60" name="Shape 160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1" name="Shape 161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83B4F"/>
          </a:solidFill>
          <a:ln cap="flat" cmpd="sng" w="25400">
            <a:solidFill>
              <a:srgbClr val="283B4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65" name="Shape 165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>
                <a:alpha val="200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>
                <a:alpha val="20000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8" name="Shape 168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655A7C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2" name="Shape 172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73" name="Shape 173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4" name="Shape 174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lor bg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655A7C"/>
          </a:solidFill>
          <a:ln cap="flat" cmpd="sng" w="25400">
            <a:solidFill>
              <a:srgbClr val="655A7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23" name="Shape 23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" name="Shape 24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83B4F"/>
          </a:solidFill>
          <a:ln cap="flat" cmpd="sng" w="25400">
            <a:solidFill>
              <a:srgbClr val="283B4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29" name="Shape 29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BC2AC"/>
          </a:solidFill>
          <a:ln cap="flat" cmpd="sng" w="25400">
            <a:solidFill>
              <a:srgbClr val="2BC2A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4" name="Shape 34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" name="Shape 35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15F47"/>
          </a:solidFill>
          <a:ln cap="flat" cmpd="sng" w="25400">
            <a:solidFill>
              <a:srgbClr val="E74C3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9" name="Shape 39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0" name="Shape 40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lidehack's master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44444"/>
          </a:solidFill>
          <a:ln cap="flat" cmpd="sng" w="25400">
            <a:solidFill>
              <a:srgbClr val="283B4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" name="Shape 44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45" name="Shape 45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6" name="Shape 46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Slidehack's master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pic"/>
          </p:nvPr>
        </p:nvSpPr>
        <p:spPr>
          <a:xfrm>
            <a:off x="3022597" y="3594100"/>
            <a:ext cx="4089399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/>
          <p:nvPr>
            <p:ph idx="3" type="pic"/>
          </p:nvPr>
        </p:nvSpPr>
        <p:spPr>
          <a:xfrm>
            <a:off x="11899899" y="3594098"/>
            <a:ext cx="4089399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Slidehack's master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pic"/>
          </p:nvPr>
        </p:nvSpPr>
        <p:spPr>
          <a:xfrm>
            <a:off x="3022597" y="3594100"/>
            <a:ext cx="5156203" cy="505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355600" lvl="5" marL="22860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711200" lvl="6" marL="27432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066800" lvl="7" marL="32004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422400" lvl="8" marL="3657600" marR="0" rtl="0" algn="ctr">
              <a:spcBef>
                <a:spcPts val="0"/>
              </a:spcBef>
              <a:buNone/>
              <a:defRPr b="0" i="0" sz="48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302000" y="12534900"/>
            <a:ext cx="18834099" cy="736599"/>
          </a:xfrm>
          <a:prstGeom prst="rect">
            <a:avLst/>
          </a:prstGeom>
          <a:solidFill>
            <a:srgbClr val="E6E6E6">
              <a:alpha val="49803"/>
            </a:srgbClr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56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695074" y="12683450"/>
            <a:ext cx="7291962" cy="471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2400" u="none" cap="none" strike="noStrik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WWW.GOOVAPE.COM/SHOP/BLOG/</a:t>
            </a:r>
          </a:p>
        </p:txBody>
      </p:sp>
      <p:cxnSp>
        <p:nvCxnSpPr>
          <p:cNvPr id="8" name="Shape 8"/>
          <p:cNvCxnSpPr/>
          <p:nvPr/>
        </p:nvCxnSpPr>
        <p:spPr>
          <a:xfrm flipH="1">
            <a:off x="22944784" y="12522178"/>
            <a:ext cx="0" cy="770437"/>
          </a:xfrm>
          <a:prstGeom prst="straightConnector1">
            <a:avLst/>
          </a:prstGeom>
          <a:noFill/>
          <a:ln cap="flat" cmpd="sng" w="25400">
            <a:solidFill>
              <a:srgbClr val="EBEBEB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" name="Shape 9"/>
          <p:cNvSpPr/>
          <p:nvPr/>
        </p:nvSpPr>
        <p:spPr>
          <a:xfrm>
            <a:off x="22491700" y="12788900"/>
            <a:ext cx="131180" cy="233457"/>
          </a:xfrm>
          <a:custGeom>
            <a:pathLst>
              <a:path extrusionOk="0" h="120000" w="120000">
                <a:moveTo>
                  <a:pt x="111488" y="119364"/>
                </a:moveTo>
                <a:cubicBezTo>
                  <a:pt x="108844" y="120000"/>
                  <a:pt x="106272" y="120161"/>
                  <a:pt x="103844" y="119832"/>
                </a:cubicBezTo>
                <a:cubicBezTo>
                  <a:pt x="101455" y="119509"/>
                  <a:pt x="99244" y="118835"/>
                  <a:pt x="97255" y="117777"/>
                </a:cubicBezTo>
                <a:lnTo>
                  <a:pt x="3983" y="65180"/>
                </a:lnTo>
                <a:cubicBezTo>
                  <a:pt x="1338" y="63687"/>
                  <a:pt x="0" y="61955"/>
                  <a:pt x="0" y="60000"/>
                </a:cubicBezTo>
                <a:cubicBezTo>
                  <a:pt x="0" y="57860"/>
                  <a:pt x="1338" y="56083"/>
                  <a:pt x="3983" y="54641"/>
                </a:cubicBezTo>
                <a:lnTo>
                  <a:pt x="97255" y="2222"/>
                </a:lnTo>
                <a:cubicBezTo>
                  <a:pt x="99100" y="1186"/>
                  <a:pt x="101311" y="490"/>
                  <a:pt x="103844" y="167"/>
                </a:cubicBezTo>
                <a:cubicBezTo>
                  <a:pt x="106383" y="-161"/>
                  <a:pt x="108955" y="0"/>
                  <a:pt x="111488" y="635"/>
                </a:cubicBezTo>
                <a:cubicBezTo>
                  <a:pt x="114133" y="1164"/>
                  <a:pt x="116233" y="2061"/>
                  <a:pt x="117755" y="3342"/>
                </a:cubicBezTo>
                <a:cubicBezTo>
                  <a:pt x="119238" y="4606"/>
                  <a:pt x="120000" y="5954"/>
                  <a:pt x="120000" y="7380"/>
                </a:cubicBezTo>
                <a:lnTo>
                  <a:pt x="120000" y="112396"/>
                </a:lnTo>
                <a:cubicBezTo>
                  <a:pt x="120000" y="114006"/>
                  <a:pt x="119238" y="115409"/>
                  <a:pt x="117755" y="116574"/>
                </a:cubicBezTo>
                <a:cubicBezTo>
                  <a:pt x="116233" y="117794"/>
                  <a:pt x="114133" y="118713"/>
                  <a:pt x="111488" y="119364"/>
                </a:cubicBezTo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56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3279100" y="12776200"/>
            <a:ext cx="131188" cy="233693"/>
          </a:xfrm>
          <a:custGeom>
            <a:pathLst>
              <a:path extrusionOk="0" h="120000" w="120000">
                <a:moveTo>
                  <a:pt x="0" y="7430"/>
                </a:moveTo>
                <a:cubicBezTo>
                  <a:pt x="0" y="4254"/>
                  <a:pt x="2718" y="1992"/>
                  <a:pt x="8151" y="690"/>
                </a:cubicBezTo>
                <a:cubicBezTo>
                  <a:pt x="13583" y="-594"/>
                  <a:pt x="18437" y="-84"/>
                  <a:pt x="22707" y="2256"/>
                </a:cubicBezTo>
                <a:lnTo>
                  <a:pt x="116152" y="54601"/>
                </a:lnTo>
                <a:cubicBezTo>
                  <a:pt x="118832" y="56088"/>
                  <a:pt x="120100" y="57878"/>
                  <a:pt x="119994" y="59977"/>
                </a:cubicBezTo>
                <a:cubicBezTo>
                  <a:pt x="119994" y="61992"/>
                  <a:pt x="118687" y="63720"/>
                  <a:pt x="116152" y="65151"/>
                </a:cubicBezTo>
                <a:lnTo>
                  <a:pt x="22707" y="117693"/>
                </a:lnTo>
                <a:cubicBezTo>
                  <a:pt x="18437" y="120101"/>
                  <a:pt x="13583" y="120628"/>
                  <a:pt x="8151" y="119264"/>
                </a:cubicBezTo>
                <a:cubicBezTo>
                  <a:pt x="2752" y="117962"/>
                  <a:pt x="0" y="115639"/>
                  <a:pt x="0" y="112339"/>
                </a:cubicBezTo>
                <a:lnTo>
                  <a:pt x="0" y="743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56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9175" y="12534900"/>
            <a:ext cx="1955897" cy="8375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goovape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03.png"/><Relationship Id="rId6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50999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5751737" y="9756706"/>
            <a:ext cx="9984721" cy="933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5400" u="none" cap="none" strike="noStrike">
                <a:solidFill>
                  <a:srgbClr val="444444"/>
                </a:solidFill>
                <a:latin typeface="Oswald"/>
                <a:ea typeface="Oswald"/>
                <a:cs typeface="Oswald"/>
                <a:sym typeface="Oswald"/>
              </a:rPr>
              <a:t>цифры, проблемы, аналитика</a:t>
            </a:r>
          </a:p>
        </p:txBody>
      </p:sp>
      <p:grpSp>
        <p:nvGrpSpPr>
          <p:cNvPr id="184" name="Shape 184"/>
          <p:cNvGrpSpPr/>
          <p:nvPr/>
        </p:nvGrpSpPr>
        <p:grpSpPr>
          <a:xfrm rot="2905926">
            <a:off x="2624346" y="7739992"/>
            <a:ext cx="3136902" cy="3136902"/>
            <a:chOff x="0" y="0"/>
            <a:chExt cx="3136900" cy="3136901"/>
          </a:xfrm>
        </p:grpSpPr>
        <p:sp>
          <p:nvSpPr>
            <p:cNvPr id="185" name="Shape 185"/>
            <p:cNvSpPr/>
            <p:nvPr/>
          </p:nvSpPr>
          <p:spPr>
            <a:xfrm>
              <a:off x="993513" y="1443920"/>
              <a:ext cx="2143385" cy="1692981"/>
            </a:xfrm>
            <a:custGeom>
              <a:pathLst>
                <a:path extrusionOk="0" h="120000" w="120000">
                  <a:moveTo>
                    <a:pt x="1855" y="107178"/>
                  </a:moveTo>
                  <a:cubicBezTo>
                    <a:pt x="14861" y="111693"/>
                    <a:pt x="28627" y="112339"/>
                    <a:pt x="41855" y="109115"/>
                  </a:cubicBezTo>
                  <a:cubicBezTo>
                    <a:pt x="55094" y="105903"/>
                    <a:pt x="67711" y="98726"/>
                    <a:pt x="78400" y="88377"/>
                  </a:cubicBezTo>
                  <a:cubicBezTo>
                    <a:pt x="89105" y="78060"/>
                    <a:pt x="97900" y="64598"/>
                    <a:pt x="103877" y="49321"/>
                  </a:cubicBezTo>
                  <a:cubicBezTo>
                    <a:pt x="106872" y="41688"/>
                    <a:pt x="109166" y="33621"/>
                    <a:pt x="110694" y="25315"/>
                  </a:cubicBezTo>
                  <a:cubicBezTo>
                    <a:pt x="112227" y="17019"/>
                    <a:pt x="112988" y="8501"/>
                    <a:pt x="112988" y="0"/>
                  </a:cubicBezTo>
                  <a:lnTo>
                    <a:pt x="120000" y="0"/>
                  </a:lnTo>
                  <a:cubicBezTo>
                    <a:pt x="120000" y="9163"/>
                    <a:pt x="119177" y="18366"/>
                    <a:pt x="117527" y="27330"/>
                  </a:cubicBezTo>
                  <a:cubicBezTo>
                    <a:pt x="115872" y="36293"/>
                    <a:pt x="113394" y="45018"/>
                    <a:pt x="110161" y="53263"/>
                  </a:cubicBezTo>
                  <a:cubicBezTo>
                    <a:pt x="103700" y="69759"/>
                    <a:pt x="94211" y="84279"/>
                    <a:pt x="82655" y="95431"/>
                  </a:cubicBezTo>
                  <a:cubicBezTo>
                    <a:pt x="71116" y="106599"/>
                    <a:pt x="57483" y="114354"/>
                    <a:pt x="43183" y="117828"/>
                  </a:cubicBezTo>
                  <a:cubicBezTo>
                    <a:pt x="36038" y="119565"/>
                    <a:pt x="28750" y="120256"/>
                    <a:pt x="21511" y="119910"/>
                  </a:cubicBezTo>
                  <a:cubicBezTo>
                    <a:pt x="14261" y="119560"/>
                    <a:pt x="7016" y="118168"/>
                    <a:pt x="0" y="115735"/>
                  </a:cubicBezTo>
                  <a:cubicBezTo>
                    <a:pt x="0" y="115735"/>
                    <a:pt x="1855" y="107178"/>
                    <a:pt x="1855" y="107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80638" y="1443920"/>
              <a:ext cx="2832192" cy="1567835"/>
            </a:xfrm>
            <a:custGeom>
              <a:pathLst>
                <a:path extrusionOk="0" h="120000" w="120000">
                  <a:moveTo>
                    <a:pt x="4266" y="65526"/>
                  </a:moveTo>
                  <a:cubicBezTo>
                    <a:pt x="8061" y="74805"/>
                    <a:pt x="12666" y="83012"/>
                    <a:pt x="17855" y="89733"/>
                  </a:cubicBezTo>
                  <a:cubicBezTo>
                    <a:pt x="23044" y="96465"/>
                    <a:pt x="28816" y="101723"/>
                    <a:pt x="34905" y="105219"/>
                  </a:cubicBezTo>
                  <a:cubicBezTo>
                    <a:pt x="47083" y="112256"/>
                    <a:pt x="60483" y="112149"/>
                    <a:pt x="72627" y="104925"/>
                  </a:cubicBezTo>
                  <a:cubicBezTo>
                    <a:pt x="78694" y="101328"/>
                    <a:pt x="84450" y="95985"/>
                    <a:pt x="89605" y="89168"/>
                  </a:cubicBezTo>
                  <a:cubicBezTo>
                    <a:pt x="94761" y="82357"/>
                    <a:pt x="99322" y="74088"/>
                    <a:pt x="103072" y="64752"/>
                  </a:cubicBezTo>
                  <a:cubicBezTo>
                    <a:pt x="106827" y="55416"/>
                    <a:pt x="109761" y="45013"/>
                    <a:pt x="111727" y="34039"/>
                  </a:cubicBezTo>
                  <a:cubicBezTo>
                    <a:pt x="113700" y="23065"/>
                    <a:pt x="114694" y="11527"/>
                    <a:pt x="114688" y="0"/>
                  </a:cubicBezTo>
                  <a:lnTo>
                    <a:pt x="120000" y="0"/>
                  </a:lnTo>
                  <a:cubicBezTo>
                    <a:pt x="120000" y="12510"/>
                    <a:pt x="118916" y="25053"/>
                    <a:pt x="116777" y="36987"/>
                  </a:cubicBezTo>
                  <a:cubicBezTo>
                    <a:pt x="114638" y="48921"/>
                    <a:pt x="111444" y="60228"/>
                    <a:pt x="107366" y="70372"/>
                  </a:cubicBezTo>
                  <a:cubicBezTo>
                    <a:pt x="103294" y="80515"/>
                    <a:pt x="98338" y="89495"/>
                    <a:pt x="92738" y="96900"/>
                  </a:cubicBezTo>
                  <a:cubicBezTo>
                    <a:pt x="87138" y="104298"/>
                    <a:pt x="80883" y="110116"/>
                    <a:pt x="74283" y="114018"/>
                  </a:cubicBezTo>
                  <a:cubicBezTo>
                    <a:pt x="61066" y="121880"/>
                    <a:pt x="46544" y="121993"/>
                    <a:pt x="33300" y="114346"/>
                  </a:cubicBezTo>
                  <a:cubicBezTo>
                    <a:pt x="26677" y="110539"/>
                    <a:pt x="20394" y="104824"/>
                    <a:pt x="14761" y="97510"/>
                  </a:cubicBezTo>
                  <a:cubicBezTo>
                    <a:pt x="9122" y="90207"/>
                    <a:pt x="4122" y="81300"/>
                    <a:pt x="0" y="71219"/>
                  </a:cubicBezTo>
                  <a:cubicBezTo>
                    <a:pt x="0" y="71219"/>
                    <a:pt x="4266" y="65526"/>
                    <a:pt x="4266" y="65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0" y="0"/>
              <a:ext cx="2887867" cy="2885480"/>
            </a:xfrm>
            <a:custGeom>
              <a:pathLst>
                <a:path extrusionOk="0" h="120000" w="120000">
                  <a:moveTo>
                    <a:pt x="59997" y="5204"/>
                  </a:moveTo>
                  <a:cubicBezTo>
                    <a:pt x="54607" y="5204"/>
                    <a:pt x="49233" y="5990"/>
                    <a:pt x="44085" y="7549"/>
                  </a:cubicBezTo>
                  <a:cubicBezTo>
                    <a:pt x="38941" y="9108"/>
                    <a:pt x="34028" y="11436"/>
                    <a:pt x="29558" y="14431"/>
                  </a:cubicBezTo>
                  <a:cubicBezTo>
                    <a:pt x="25088" y="17426"/>
                    <a:pt x="21055" y="21077"/>
                    <a:pt x="17639" y="25239"/>
                  </a:cubicBezTo>
                  <a:cubicBezTo>
                    <a:pt x="14223" y="29395"/>
                    <a:pt x="11419" y="34062"/>
                    <a:pt x="9361" y="39025"/>
                  </a:cubicBezTo>
                  <a:cubicBezTo>
                    <a:pt x="7297" y="43995"/>
                    <a:pt x="5984" y="49267"/>
                    <a:pt x="5468" y="54623"/>
                  </a:cubicBezTo>
                  <a:cubicBezTo>
                    <a:pt x="4946" y="59980"/>
                    <a:pt x="5204" y="65426"/>
                    <a:pt x="6248" y="70698"/>
                  </a:cubicBezTo>
                  <a:cubicBezTo>
                    <a:pt x="7291" y="75976"/>
                    <a:pt x="9125" y="81091"/>
                    <a:pt x="11660" y="85831"/>
                  </a:cubicBezTo>
                  <a:cubicBezTo>
                    <a:pt x="14201" y="90576"/>
                    <a:pt x="17448" y="94939"/>
                    <a:pt x="21257" y="98748"/>
                  </a:cubicBezTo>
                  <a:cubicBezTo>
                    <a:pt x="25060" y="102556"/>
                    <a:pt x="29429" y="105798"/>
                    <a:pt x="34168" y="108339"/>
                  </a:cubicBezTo>
                  <a:cubicBezTo>
                    <a:pt x="38913" y="110880"/>
                    <a:pt x="44023" y="112708"/>
                    <a:pt x="49301" y="113751"/>
                  </a:cubicBezTo>
                  <a:cubicBezTo>
                    <a:pt x="54573" y="114795"/>
                    <a:pt x="60019" y="115058"/>
                    <a:pt x="65376" y="114531"/>
                  </a:cubicBezTo>
                  <a:cubicBezTo>
                    <a:pt x="70738" y="114015"/>
                    <a:pt x="76004" y="112702"/>
                    <a:pt x="80968" y="110638"/>
                  </a:cubicBezTo>
                  <a:cubicBezTo>
                    <a:pt x="85937" y="108580"/>
                    <a:pt x="90598" y="105781"/>
                    <a:pt x="94760" y="102360"/>
                  </a:cubicBezTo>
                  <a:cubicBezTo>
                    <a:pt x="98922" y="98944"/>
                    <a:pt x="102573" y="94917"/>
                    <a:pt x="105568" y="90441"/>
                  </a:cubicBezTo>
                  <a:cubicBezTo>
                    <a:pt x="108563" y="85971"/>
                    <a:pt x="110891" y="81058"/>
                    <a:pt x="112450" y="75914"/>
                  </a:cubicBezTo>
                  <a:cubicBezTo>
                    <a:pt x="114009" y="70766"/>
                    <a:pt x="114795" y="65392"/>
                    <a:pt x="114795" y="60002"/>
                  </a:cubicBezTo>
                  <a:lnTo>
                    <a:pt x="120000" y="60002"/>
                  </a:lnTo>
                  <a:cubicBezTo>
                    <a:pt x="120000" y="65892"/>
                    <a:pt x="119141" y="71786"/>
                    <a:pt x="117431" y="77423"/>
                  </a:cubicBezTo>
                  <a:cubicBezTo>
                    <a:pt x="115720" y="83060"/>
                    <a:pt x="113168" y="88439"/>
                    <a:pt x="109892" y="93335"/>
                  </a:cubicBezTo>
                  <a:cubicBezTo>
                    <a:pt x="106617" y="98232"/>
                    <a:pt x="102612" y="102646"/>
                    <a:pt x="98064" y="106381"/>
                  </a:cubicBezTo>
                  <a:cubicBezTo>
                    <a:pt x="93509" y="110122"/>
                    <a:pt x="88405" y="113190"/>
                    <a:pt x="82965" y="115445"/>
                  </a:cubicBezTo>
                  <a:cubicBezTo>
                    <a:pt x="72084" y="119983"/>
                    <a:pt x="59851" y="121149"/>
                    <a:pt x="48291" y="118861"/>
                  </a:cubicBezTo>
                  <a:cubicBezTo>
                    <a:pt x="42508" y="117717"/>
                    <a:pt x="36905" y="115709"/>
                    <a:pt x="31712" y="112927"/>
                  </a:cubicBezTo>
                  <a:cubicBezTo>
                    <a:pt x="26518" y="110145"/>
                    <a:pt x="21739" y="106589"/>
                    <a:pt x="17572" y="102427"/>
                  </a:cubicBezTo>
                  <a:cubicBezTo>
                    <a:pt x="13410" y="98260"/>
                    <a:pt x="9854" y="93481"/>
                    <a:pt x="7072" y="88287"/>
                  </a:cubicBezTo>
                  <a:cubicBezTo>
                    <a:pt x="4296" y="83094"/>
                    <a:pt x="2282" y="77491"/>
                    <a:pt x="1144" y="71708"/>
                  </a:cubicBezTo>
                  <a:cubicBezTo>
                    <a:pt x="-1149" y="60154"/>
                    <a:pt x="16" y="47915"/>
                    <a:pt x="4554" y="37034"/>
                  </a:cubicBezTo>
                  <a:cubicBezTo>
                    <a:pt x="6809" y="31594"/>
                    <a:pt x="9877" y="26490"/>
                    <a:pt x="13618" y="21935"/>
                  </a:cubicBezTo>
                  <a:cubicBezTo>
                    <a:pt x="17359" y="17381"/>
                    <a:pt x="21767" y="13382"/>
                    <a:pt x="26664" y="10107"/>
                  </a:cubicBezTo>
                  <a:cubicBezTo>
                    <a:pt x="31560" y="6825"/>
                    <a:pt x="36939" y="4273"/>
                    <a:pt x="42581" y="2568"/>
                  </a:cubicBezTo>
                  <a:cubicBezTo>
                    <a:pt x="48218" y="858"/>
                    <a:pt x="54107" y="0"/>
                    <a:pt x="60002" y="0"/>
                  </a:cubicBezTo>
                  <a:cubicBezTo>
                    <a:pt x="60002" y="0"/>
                    <a:pt x="59997" y="5204"/>
                    <a:pt x="59997" y="52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88" name="Shape 188"/>
          <p:cNvSpPr txBox="1"/>
          <p:nvPr/>
        </p:nvSpPr>
        <p:spPr>
          <a:xfrm>
            <a:off x="3718230" y="8561507"/>
            <a:ext cx="17447084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8000" u="none" cap="none" strike="noStrik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Рынок российских жидкостей в 2016</a:t>
            </a:r>
          </a:p>
        </p:txBody>
      </p:sp>
      <p:sp>
        <p:nvSpPr>
          <p:cNvPr id="189" name="Shape 189"/>
          <p:cNvSpPr/>
          <p:nvPr/>
        </p:nvSpPr>
        <p:spPr>
          <a:xfrm>
            <a:off x="13772790" y="838200"/>
            <a:ext cx="10121925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4000" u="none" cap="none" strike="noStrik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Чупрун Александр,</a:t>
            </a:r>
            <a:br>
              <a:rPr b="0" i="0" lang="ru-RU" sz="4000" u="none" cap="none" strike="noStrik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b="0" i="0" lang="ru-RU" sz="4000" u="none" cap="none" strike="noStrike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управляющий партнер бренда GooVape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7025942" y="480039"/>
            <a:ext cx="10322377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Ценовой сегмент</a:t>
            </a:r>
          </a:p>
        </p:txBody>
      </p:sp>
      <p:sp>
        <p:nvSpPr>
          <p:cNvPr id="388" name="Shape 388"/>
          <p:cNvSpPr/>
          <p:nvPr/>
        </p:nvSpPr>
        <p:spPr>
          <a:xfrm>
            <a:off x="10425109" y="2096432"/>
            <a:ext cx="442345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Сколько стоит в розницу</a:t>
            </a:r>
          </a:p>
        </p:txBody>
      </p:sp>
      <p:grpSp>
        <p:nvGrpSpPr>
          <p:cNvPr id="389" name="Shape 389"/>
          <p:cNvGrpSpPr/>
          <p:nvPr/>
        </p:nvGrpSpPr>
        <p:grpSpPr>
          <a:xfrm>
            <a:off x="3021277" y="3594100"/>
            <a:ext cx="3797303" cy="5345331"/>
            <a:chOff x="163777" y="0"/>
            <a:chExt cx="3797303" cy="5345331"/>
          </a:xfrm>
        </p:grpSpPr>
        <p:sp>
          <p:nvSpPr>
            <p:cNvPr id="390" name="Shape 390"/>
            <p:cNvSpPr/>
            <p:nvPr/>
          </p:nvSpPr>
          <p:spPr>
            <a:xfrm>
              <a:off x="413279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91" name="Shape 3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777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Shape 392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41%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772881" y="4699000"/>
              <a:ext cx="24233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300-500Р</a:t>
              </a:r>
            </a:p>
          </p:txBody>
        </p:sp>
      </p:grpSp>
      <p:grpSp>
        <p:nvGrpSpPr>
          <p:cNvPr id="394" name="Shape 394"/>
          <p:cNvGrpSpPr/>
          <p:nvPr/>
        </p:nvGrpSpPr>
        <p:grpSpPr>
          <a:xfrm>
            <a:off x="7884584" y="3594100"/>
            <a:ext cx="3797302" cy="5345331"/>
            <a:chOff x="162984" y="0"/>
            <a:chExt cx="3797302" cy="5345331"/>
          </a:xfrm>
        </p:grpSpPr>
        <p:sp>
          <p:nvSpPr>
            <p:cNvPr id="395" name="Shape 395"/>
            <p:cNvSpPr/>
            <p:nvPr/>
          </p:nvSpPr>
          <p:spPr>
            <a:xfrm>
              <a:off x="418572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96" name="Shape 3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984" y="0"/>
              <a:ext cx="3797302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Shape 397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49%</a:t>
              </a:r>
            </a:p>
          </p:txBody>
        </p:sp>
        <p:sp>
          <p:nvSpPr>
            <p:cNvPr id="398" name="Shape 398"/>
            <p:cNvSpPr/>
            <p:nvPr/>
          </p:nvSpPr>
          <p:spPr>
            <a:xfrm>
              <a:off x="759756" y="4699000"/>
              <a:ext cx="24233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500-800Р</a:t>
              </a:r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12598930" y="3594100"/>
            <a:ext cx="3797303" cy="5345331"/>
            <a:chOff x="76730" y="0"/>
            <a:chExt cx="3797303" cy="5345331"/>
          </a:xfrm>
        </p:grpSpPr>
        <p:sp>
          <p:nvSpPr>
            <p:cNvPr id="400" name="Shape 400"/>
            <p:cNvSpPr/>
            <p:nvPr/>
          </p:nvSpPr>
          <p:spPr>
            <a:xfrm>
              <a:off x="332318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01" name="Shape 4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730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Shape 402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10%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617185" y="4699000"/>
              <a:ext cx="27338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2"/>
                  </a:solidFill>
                  <a:latin typeface="Oswald"/>
                  <a:ea typeface="Oswald"/>
                  <a:cs typeface="Oswald"/>
                  <a:sym typeface="Oswald"/>
                </a:rPr>
                <a:t>800-1200Р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7544286" y="480039"/>
            <a:ext cx="9285683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Сайты брендов</a:t>
            </a:r>
          </a:p>
        </p:txBody>
      </p:sp>
      <p:sp>
        <p:nvSpPr>
          <p:cNvPr id="409" name="Shape 409"/>
          <p:cNvSpPr/>
          <p:nvPr/>
        </p:nvSpPr>
        <p:spPr>
          <a:xfrm>
            <a:off x="10425109" y="2096432"/>
            <a:ext cx="2639569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Есть ли сайт?</a:t>
            </a:r>
          </a:p>
        </p:txBody>
      </p:sp>
      <p:grpSp>
        <p:nvGrpSpPr>
          <p:cNvPr id="410" name="Shape 410"/>
          <p:cNvGrpSpPr/>
          <p:nvPr/>
        </p:nvGrpSpPr>
        <p:grpSpPr>
          <a:xfrm>
            <a:off x="3021277" y="3594100"/>
            <a:ext cx="3797303" cy="5345331"/>
            <a:chOff x="163777" y="0"/>
            <a:chExt cx="3797303" cy="5345331"/>
          </a:xfrm>
        </p:grpSpPr>
        <p:sp>
          <p:nvSpPr>
            <p:cNvPr id="411" name="Shape 411"/>
            <p:cNvSpPr/>
            <p:nvPr/>
          </p:nvSpPr>
          <p:spPr>
            <a:xfrm>
              <a:off x="413279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12" name="Shape 4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777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Shape 413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64%</a:t>
              </a:r>
            </a:p>
          </p:txBody>
        </p:sp>
        <p:sp>
          <p:nvSpPr>
            <p:cNvPr id="414" name="Shape 414"/>
            <p:cNvSpPr/>
            <p:nvPr/>
          </p:nvSpPr>
          <p:spPr>
            <a:xfrm>
              <a:off x="410822" y="4699000"/>
              <a:ext cx="3147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НЕТ САЙТА</a:t>
              </a:r>
            </a:p>
          </p:txBody>
        </p:sp>
      </p:grpSp>
      <p:grpSp>
        <p:nvGrpSpPr>
          <p:cNvPr id="415" name="Shape 415"/>
          <p:cNvGrpSpPr/>
          <p:nvPr/>
        </p:nvGrpSpPr>
        <p:grpSpPr>
          <a:xfrm>
            <a:off x="7884584" y="3594100"/>
            <a:ext cx="3797302" cy="5345331"/>
            <a:chOff x="162984" y="0"/>
            <a:chExt cx="3797302" cy="5345331"/>
          </a:xfrm>
        </p:grpSpPr>
        <p:sp>
          <p:nvSpPr>
            <p:cNvPr id="416" name="Shape 416"/>
            <p:cNvSpPr/>
            <p:nvPr/>
          </p:nvSpPr>
          <p:spPr>
            <a:xfrm>
              <a:off x="418572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17" name="Shape 4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984" y="0"/>
              <a:ext cx="3797302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Shape 418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29%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664954" y="4699000"/>
              <a:ext cx="26129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ЛЕНДИНГ</a:t>
              </a:r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12598930" y="3594100"/>
            <a:ext cx="3797303" cy="5345331"/>
            <a:chOff x="76730" y="0"/>
            <a:chExt cx="3797303" cy="5345331"/>
          </a:xfrm>
        </p:grpSpPr>
        <p:sp>
          <p:nvSpPr>
            <p:cNvPr id="421" name="Shape 421"/>
            <p:cNvSpPr/>
            <p:nvPr/>
          </p:nvSpPr>
          <p:spPr>
            <a:xfrm>
              <a:off x="332318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22" name="Shape 4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730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Shape 423"/>
            <p:cNvSpPr/>
            <p:nvPr/>
          </p:nvSpPr>
          <p:spPr>
            <a:xfrm>
              <a:off x="685800" y="685800"/>
              <a:ext cx="914288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7%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497539" y="4699000"/>
              <a:ext cx="29731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2"/>
                  </a:solidFill>
                  <a:latin typeface="Oswald"/>
                  <a:ea typeface="Oswald"/>
                  <a:cs typeface="Oswald"/>
                  <a:sym typeface="Oswald"/>
                </a:rPr>
                <a:t>КАЧЕСТВО</a:t>
              </a:r>
            </a:p>
          </p:txBody>
        </p:sp>
      </p:grpSp>
      <p:grpSp>
        <p:nvGrpSpPr>
          <p:cNvPr id="425" name="Shape 425"/>
          <p:cNvGrpSpPr/>
          <p:nvPr/>
        </p:nvGrpSpPr>
        <p:grpSpPr>
          <a:xfrm>
            <a:off x="17589504" y="3594100"/>
            <a:ext cx="3797303" cy="5345331"/>
            <a:chOff x="165104" y="0"/>
            <a:chExt cx="3797303" cy="5345331"/>
          </a:xfrm>
        </p:grpSpPr>
        <p:sp>
          <p:nvSpPr>
            <p:cNvPr id="426" name="Shape 426"/>
            <p:cNvSpPr/>
            <p:nvPr/>
          </p:nvSpPr>
          <p:spPr>
            <a:xfrm>
              <a:off x="420691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27" name="Shape 4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104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Shape 428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96%</a:t>
              </a:r>
            </a:p>
          </p:txBody>
        </p:sp>
        <p:sp>
          <p:nvSpPr>
            <p:cNvPr id="429" name="Shape 429"/>
            <p:cNvSpPr/>
            <p:nvPr/>
          </p:nvSpPr>
          <p:spPr>
            <a:xfrm>
              <a:off x="517693" y="4699000"/>
              <a:ext cx="29074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1"/>
                  </a:solidFill>
                  <a:latin typeface="Oswald"/>
                  <a:ea typeface="Oswald"/>
                  <a:cs typeface="Oswald"/>
                  <a:sym typeface="Oswald"/>
                </a:rPr>
                <a:t>СОЦ.СЕТИ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10002884" y="480039"/>
            <a:ext cx="436844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Разное</a:t>
            </a:r>
          </a:p>
        </p:txBody>
      </p:sp>
      <p:sp>
        <p:nvSpPr>
          <p:cNvPr id="435" name="Shape 435"/>
          <p:cNvSpPr/>
          <p:nvPr/>
        </p:nvSpPr>
        <p:spPr>
          <a:xfrm>
            <a:off x="10425109" y="1944032"/>
            <a:ext cx="8589979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Некоторые другие результаты анализа брендов</a:t>
            </a:r>
          </a:p>
        </p:txBody>
      </p:sp>
      <p:cxnSp>
        <p:nvCxnSpPr>
          <p:cNvPr id="436" name="Shape 436"/>
          <p:cNvCxnSpPr/>
          <p:nvPr/>
        </p:nvCxnSpPr>
        <p:spPr>
          <a:xfrm>
            <a:off x="1548396" y="4009214"/>
            <a:ext cx="6559551" cy="2355851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37" name="Shape 437"/>
          <p:cNvCxnSpPr/>
          <p:nvPr/>
        </p:nvCxnSpPr>
        <p:spPr>
          <a:xfrm>
            <a:off x="5872746" y="4244164"/>
            <a:ext cx="2235201" cy="2120900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38" name="Shape 438"/>
          <p:cNvCxnSpPr/>
          <p:nvPr/>
        </p:nvCxnSpPr>
        <p:spPr>
          <a:xfrm flipH="1">
            <a:off x="8107946" y="4504514"/>
            <a:ext cx="2851149" cy="1860550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39" name="Shape 439"/>
          <p:cNvCxnSpPr/>
          <p:nvPr/>
        </p:nvCxnSpPr>
        <p:spPr>
          <a:xfrm>
            <a:off x="8107946" y="6365064"/>
            <a:ext cx="4794250" cy="400049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0" name="Shape 440"/>
          <p:cNvCxnSpPr/>
          <p:nvPr/>
        </p:nvCxnSpPr>
        <p:spPr>
          <a:xfrm flipH="1">
            <a:off x="8107947" y="3075098"/>
            <a:ext cx="319169" cy="3289966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1" name="Shape 441"/>
          <p:cNvCxnSpPr/>
          <p:nvPr/>
        </p:nvCxnSpPr>
        <p:spPr>
          <a:xfrm>
            <a:off x="8107946" y="6365064"/>
            <a:ext cx="2286000" cy="2260599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2" name="Shape 442"/>
          <p:cNvCxnSpPr/>
          <p:nvPr/>
        </p:nvCxnSpPr>
        <p:spPr>
          <a:xfrm flipH="1">
            <a:off x="8107946" y="6365064"/>
            <a:ext cx="0" cy="3035300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3" name="Shape 443"/>
          <p:cNvCxnSpPr/>
          <p:nvPr/>
        </p:nvCxnSpPr>
        <p:spPr>
          <a:xfrm flipH="1">
            <a:off x="5294896" y="6365064"/>
            <a:ext cx="2813050" cy="2000250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44" name="Shape 444"/>
          <p:cNvCxnSpPr/>
          <p:nvPr/>
        </p:nvCxnSpPr>
        <p:spPr>
          <a:xfrm>
            <a:off x="3313696" y="5774514"/>
            <a:ext cx="4794250" cy="590550"/>
          </a:xfrm>
          <a:prstGeom prst="straightConnector1">
            <a:avLst/>
          </a:prstGeom>
          <a:noFill/>
          <a:ln cap="sq" cmpd="sng" w="508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5" name="Shape 445"/>
          <p:cNvSpPr/>
          <p:nvPr/>
        </p:nvSpPr>
        <p:spPr>
          <a:xfrm>
            <a:off x="6685546" y="4942664"/>
            <a:ext cx="2844800" cy="2844800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5"/>
          </a:solidFill>
          <a:ln cap="flat" cmpd="sng" w="101600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2431046" y="4891864"/>
            <a:ext cx="1765301" cy="1765299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3916946" y="6987363"/>
            <a:ext cx="2755900" cy="2755900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4755146" y="3126564"/>
            <a:ext cx="2235201" cy="2235199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9581146" y="3126563"/>
            <a:ext cx="2755900" cy="2755900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9276346" y="7508064"/>
            <a:ext cx="2235201" cy="2235199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12019546" y="5882464"/>
            <a:ext cx="1765301" cy="1765299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7868317" y="2516297"/>
            <a:ext cx="1117601" cy="1117601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665747" y="3126564"/>
            <a:ext cx="1765299" cy="1765301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7549146" y="8841563"/>
            <a:ext cx="1117601" cy="1117601"/>
          </a:xfrm>
          <a:custGeom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55" name="Shape 455"/>
          <p:cNvGrpSpPr/>
          <p:nvPr/>
        </p:nvGrpSpPr>
        <p:grpSpPr>
          <a:xfrm>
            <a:off x="602247" y="2821764"/>
            <a:ext cx="13258799" cy="6782014"/>
            <a:chOff x="0" y="-584200"/>
            <a:chExt cx="13258799" cy="6782014"/>
          </a:xfrm>
        </p:grpSpPr>
        <p:sp>
          <p:nvSpPr>
            <p:cNvPr id="456" name="Shape 456"/>
            <p:cNvSpPr/>
            <p:nvPr/>
          </p:nvSpPr>
          <p:spPr>
            <a:xfrm>
              <a:off x="4318000" y="562487"/>
              <a:ext cx="1904999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56%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8839200" y="4981678"/>
              <a:ext cx="1904999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74%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9410700" y="833284"/>
              <a:ext cx="1904999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79%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3771900" y="4681385"/>
              <a:ext cx="1904999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36%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11353800" y="3170084"/>
              <a:ext cx="1904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71%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1769397" y="2183991"/>
              <a:ext cx="1904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27%</a:t>
              </a:r>
            </a:p>
          </p:txBody>
        </p:sp>
        <p:sp>
          <p:nvSpPr>
            <p:cNvPr id="462" name="Shape 462"/>
            <p:cNvSpPr/>
            <p:nvPr/>
          </p:nvSpPr>
          <p:spPr>
            <a:xfrm>
              <a:off x="0" y="431391"/>
              <a:ext cx="1904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41%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6565900" y="5828482"/>
              <a:ext cx="1904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39%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6872370" y="-584200"/>
              <a:ext cx="1904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5%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6288503" y="2601216"/>
              <a:ext cx="2434390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БРЕНДЫ</a:t>
              </a:r>
            </a:p>
          </p:txBody>
        </p:sp>
      </p:grpSp>
      <p:sp>
        <p:nvSpPr>
          <p:cNvPr id="466" name="Shape 466"/>
          <p:cNvSpPr/>
          <p:nvPr/>
        </p:nvSpPr>
        <p:spPr>
          <a:xfrm>
            <a:off x="14746037" y="5181985"/>
            <a:ext cx="9027028" cy="6996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5% имеют добровольный РОСТЕСТ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3% имеют производственный розлив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92929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71% имеют информативную этикетку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74% не имеют контроля первого вскрытия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36% не имеют защиты от детей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27% имеют стеклянную тару, 73% PET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56% вводят в заблуждение покупателя надписями на этикетках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79% не имеют рекламных и POS материалов, которым надо снабжать retail точку или представителя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41% упоминаются в видео обзорах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92929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39% упоминаются в текстовых обзорах на специализированных площадках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12684089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5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4947018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2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17228468" y="6310562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1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74" name="Shape 474"/>
          <p:cNvCxnSpPr/>
          <p:nvPr/>
        </p:nvCxnSpPr>
        <p:spPr>
          <a:xfrm>
            <a:off x="12687300" y="78359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75" name="Shape 475"/>
          <p:cNvCxnSpPr/>
          <p:nvPr/>
        </p:nvCxnSpPr>
        <p:spPr>
          <a:xfrm>
            <a:off x="15519400" y="7874000"/>
            <a:ext cx="207335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76" name="Shape 476"/>
          <p:cNvCxnSpPr/>
          <p:nvPr/>
        </p:nvCxnSpPr>
        <p:spPr>
          <a:xfrm>
            <a:off x="17780000" y="78613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7" name="Shape 477"/>
          <p:cNvSpPr/>
          <p:nvPr/>
        </p:nvSpPr>
        <p:spPr>
          <a:xfrm>
            <a:off x="2156019" y="3173175"/>
            <a:ext cx="17394056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 СТАБИЛИЗАЦИИ РЫНКА</a:t>
            </a:r>
          </a:p>
        </p:txBody>
      </p:sp>
      <p:sp>
        <p:nvSpPr>
          <p:cNvPr id="478" name="Shape 478"/>
          <p:cNvSpPr/>
          <p:nvPr/>
        </p:nvSpPr>
        <p:spPr>
          <a:xfrm>
            <a:off x="6118953" y="4524237"/>
            <a:ext cx="12562478" cy="841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жидкостей для электронных сигарет в РФ</a:t>
            </a:r>
          </a:p>
        </p:txBody>
      </p:sp>
      <p:sp>
        <p:nvSpPr>
          <p:cNvPr id="479" name="Shape 479"/>
          <p:cNvSpPr/>
          <p:nvPr/>
        </p:nvSpPr>
        <p:spPr>
          <a:xfrm>
            <a:off x="13460160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480" name="Shape 480"/>
          <p:cNvSpPr/>
          <p:nvPr/>
        </p:nvSpPr>
        <p:spPr>
          <a:xfrm>
            <a:off x="15841276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481" name="Shape 481"/>
          <p:cNvSpPr/>
          <p:nvPr/>
        </p:nvSpPr>
        <p:spPr>
          <a:xfrm>
            <a:off x="18026473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482" name="Shape 482"/>
          <p:cNvSpPr/>
          <p:nvPr/>
        </p:nvSpPr>
        <p:spPr>
          <a:xfrm>
            <a:off x="16609803" y="10052757"/>
            <a:ext cx="2747674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ДНЕЙ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12684089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5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14947018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2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7228468" y="6310562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1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90" name="Shape 490"/>
          <p:cNvCxnSpPr/>
          <p:nvPr/>
        </p:nvCxnSpPr>
        <p:spPr>
          <a:xfrm>
            <a:off x="12687300" y="78359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91" name="Shape 491"/>
          <p:cNvCxnSpPr/>
          <p:nvPr/>
        </p:nvCxnSpPr>
        <p:spPr>
          <a:xfrm>
            <a:off x="15519400" y="7874000"/>
            <a:ext cx="207335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492" name="Shape 492"/>
          <p:cNvCxnSpPr/>
          <p:nvPr/>
        </p:nvCxnSpPr>
        <p:spPr>
          <a:xfrm>
            <a:off x="17780000" y="78613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93" name="Shape 493"/>
          <p:cNvSpPr/>
          <p:nvPr/>
        </p:nvSpPr>
        <p:spPr>
          <a:xfrm>
            <a:off x="2156019" y="3173175"/>
            <a:ext cx="17394056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 СТАБИЛИЗАЦИИ РЫНКА</a:t>
            </a:r>
          </a:p>
        </p:txBody>
      </p:sp>
      <p:sp>
        <p:nvSpPr>
          <p:cNvPr id="494" name="Shape 494"/>
          <p:cNvSpPr/>
          <p:nvPr/>
        </p:nvSpPr>
        <p:spPr>
          <a:xfrm>
            <a:off x="6118953" y="4524237"/>
            <a:ext cx="12562478" cy="841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жидкостей для электронных сигарет в РФ</a:t>
            </a:r>
          </a:p>
        </p:txBody>
      </p:sp>
      <p:sp>
        <p:nvSpPr>
          <p:cNvPr id="495" name="Shape 495"/>
          <p:cNvSpPr/>
          <p:nvPr/>
        </p:nvSpPr>
        <p:spPr>
          <a:xfrm>
            <a:off x="13460160" y="7268706"/>
            <a:ext cx="634019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</a:p>
        </p:txBody>
      </p:sp>
      <p:sp>
        <p:nvSpPr>
          <p:cNvPr id="496" name="Shape 496"/>
          <p:cNvSpPr/>
          <p:nvPr/>
        </p:nvSpPr>
        <p:spPr>
          <a:xfrm>
            <a:off x="15841276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497" name="Shape 497"/>
          <p:cNvSpPr/>
          <p:nvPr/>
        </p:nvSpPr>
        <p:spPr>
          <a:xfrm>
            <a:off x="18026473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498" name="Shape 498"/>
          <p:cNvSpPr/>
          <p:nvPr/>
        </p:nvSpPr>
        <p:spPr>
          <a:xfrm>
            <a:off x="16609803" y="10052757"/>
            <a:ext cx="2747674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ДНЕЙ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12684089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5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14947018" y="6286500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2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17228468" y="6310562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1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06" name="Shape 506"/>
          <p:cNvCxnSpPr/>
          <p:nvPr/>
        </p:nvCxnSpPr>
        <p:spPr>
          <a:xfrm>
            <a:off x="12687300" y="78359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07" name="Shape 507"/>
          <p:cNvCxnSpPr/>
          <p:nvPr/>
        </p:nvCxnSpPr>
        <p:spPr>
          <a:xfrm>
            <a:off x="15519400" y="7874000"/>
            <a:ext cx="207335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08" name="Shape 508"/>
          <p:cNvCxnSpPr/>
          <p:nvPr/>
        </p:nvCxnSpPr>
        <p:spPr>
          <a:xfrm>
            <a:off x="17780000" y="7861300"/>
            <a:ext cx="2073310" cy="0"/>
          </a:xfrm>
          <a:prstGeom prst="straightConnector1">
            <a:avLst/>
          </a:prstGeom>
          <a:noFill/>
          <a:ln cap="flat" cmpd="sng" w="254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9" name="Shape 509"/>
          <p:cNvSpPr/>
          <p:nvPr/>
        </p:nvSpPr>
        <p:spPr>
          <a:xfrm>
            <a:off x="2156019" y="3173175"/>
            <a:ext cx="17394056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ДО СТАБИЛИЗАЦИИ РЫНКА</a:t>
            </a:r>
          </a:p>
        </p:txBody>
      </p:sp>
      <p:sp>
        <p:nvSpPr>
          <p:cNvPr id="510" name="Shape 510"/>
          <p:cNvSpPr/>
          <p:nvPr/>
        </p:nvSpPr>
        <p:spPr>
          <a:xfrm>
            <a:off x="6118953" y="4524237"/>
            <a:ext cx="12562478" cy="841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жидкостей для электронных сигарет в РФ</a:t>
            </a:r>
          </a:p>
        </p:txBody>
      </p:sp>
      <p:sp>
        <p:nvSpPr>
          <p:cNvPr id="511" name="Shape 511"/>
          <p:cNvSpPr/>
          <p:nvPr/>
        </p:nvSpPr>
        <p:spPr>
          <a:xfrm>
            <a:off x="13460160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512" name="Shape 512"/>
          <p:cNvSpPr/>
          <p:nvPr/>
        </p:nvSpPr>
        <p:spPr>
          <a:xfrm>
            <a:off x="15841276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513" name="Shape 513"/>
          <p:cNvSpPr/>
          <p:nvPr/>
        </p:nvSpPr>
        <p:spPr>
          <a:xfrm>
            <a:off x="18026473" y="7268706"/>
            <a:ext cx="736612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</a:t>
            </a:r>
          </a:p>
        </p:txBody>
      </p:sp>
      <p:sp>
        <p:nvSpPr>
          <p:cNvPr id="514" name="Shape 514"/>
          <p:cNvSpPr/>
          <p:nvPr/>
        </p:nvSpPr>
        <p:spPr>
          <a:xfrm>
            <a:off x="16609803" y="10052757"/>
            <a:ext cx="2747674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ДНЕЙ</a:t>
            </a:r>
          </a:p>
        </p:txBody>
      </p:sp>
      <p:sp>
        <p:nvSpPr>
          <p:cNvPr id="515" name="Shape 515"/>
          <p:cNvSpPr/>
          <p:nvPr/>
        </p:nvSpPr>
        <p:spPr>
          <a:xfrm>
            <a:off x="10406109" y="6294521"/>
            <a:ext cx="2129008" cy="3149600"/>
          </a:xfrm>
          <a:prstGeom prst="roundRect">
            <a:avLst>
              <a:gd fmla="val 6229" name="adj"/>
            </a:avLst>
          </a:prstGeom>
          <a:solidFill>
            <a:schemeClr val="accent5"/>
          </a:solidFill>
          <a:ln>
            <a:noFill/>
          </a:ln>
          <a:effectLst>
            <a:outerShdw blurRad="12699" rotWithShape="0" dir="4140000" dist="114300">
              <a:srgbClr val="000000">
                <a:alpha val="29803"/>
              </a:srgbClr>
            </a:outerShdw>
          </a:effectLst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11108096" y="7230606"/>
            <a:ext cx="634019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7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Shape 521"/>
          <p:cNvGrpSpPr/>
          <p:nvPr/>
        </p:nvGrpSpPr>
        <p:grpSpPr>
          <a:xfrm>
            <a:off x="3006727" y="5626098"/>
            <a:ext cx="4363989" cy="5791201"/>
            <a:chOff x="3006727" y="5626098"/>
            <a:chExt cx="4363989" cy="5791201"/>
          </a:xfrm>
        </p:grpSpPr>
        <p:sp>
          <p:nvSpPr>
            <p:cNvPr id="522" name="Shape 522"/>
            <p:cNvSpPr/>
            <p:nvPr/>
          </p:nvSpPr>
          <p:spPr>
            <a:xfrm>
              <a:off x="3006727" y="5626098"/>
              <a:ext cx="4344063" cy="5791201"/>
            </a:xfrm>
            <a:prstGeom prst="roundRect">
              <a:avLst>
                <a:gd fmla="val 3273" name="adj"/>
              </a:avLst>
            </a:prstGeom>
            <a:solidFill>
              <a:schemeClr val="accent3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3506944" y="6014885"/>
              <a:ext cx="3335080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Натуральные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3390898" y="7327900"/>
              <a:ext cx="3581402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Натуральные ароматизаторы? Где такие?</a:t>
              </a:r>
            </a:p>
          </p:txBody>
        </p:sp>
        <p:cxnSp>
          <p:nvCxnSpPr>
            <p:cNvPr id="525" name="Shape 525"/>
            <p:cNvCxnSpPr/>
            <p:nvPr/>
          </p:nvCxnSpPr>
          <p:spPr>
            <a:xfrm>
              <a:off x="3009899" y="6959600"/>
              <a:ext cx="4360818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526" name="Shape 526"/>
          <p:cNvGrpSpPr/>
          <p:nvPr/>
        </p:nvGrpSpPr>
        <p:grpSpPr>
          <a:xfrm>
            <a:off x="7658100" y="5626098"/>
            <a:ext cx="4370297" cy="5791201"/>
            <a:chOff x="7658100" y="5626098"/>
            <a:chExt cx="4370297" cy="5791201"/>
          </a:xfrm>
        </p:grpSpPr>
        <p:sp>
          <p:nvSpPr>
            <p:cNvPr id="527" name="Shape 527"/>
            <p:cNvSpPr/>
            <p:nvPr/>
          </p:nvSpPr>
          <p:spPr>
            <a:xfrm>
              <a:off x="7697035" y="5626098"/>
              <a:ext cx="4331362" cy="5791201"/>
            </a:xfrm>
            <a:prstGeom prst="roundRect">
              <a:avLst>
                <a:gd fmla="val 3282" name="adj"/>
              </a:avLst>
            </a:prstGeom>
            <a:solidFill>
              <a:schemeClr val="accent5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8251514" y="6014885"/>
              <a:ext cx="3203634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EAC/Ростест</a:t>
              </a:r>
            </a:p>
          </p:txBody>
        </p:sp>
        <p:sp>
          <p:nvSpPr>
            <p:cNvPr id="529" name="Shape 529"/>
            <p:cNvSpPr/>
            <p:nvPr/>
          </p:nvSpPr>
          <p:spPr>
            <a:xfrm>
              <a:off x="8064500" y="7327900"/>
              <a:ext cx="35814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Поддельные знаки EAC, Ростест</a:t>
              </a:r>
            </a:p>
          </p:txBody>
        </p:sp>
        <p:cxnSp>
          <p:nvCxnSpPr>
            <p:cNvPr id="530" name="Shape 530"/>
            <p:cNvCxnSpPr/>
            <p:nvPr/>
          </p:nvCxnSpPr>
          <p:spPr>
            <a:xfrm>
              <a:off x="7658100" y="6934200"/>
              <a:ext cx="4360816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531" name="Shape 531"/>
          <p:cNvGrpSpPr/>
          <p:nvPr/>
        </p:nvGrpSpPr>
        <p:grpSpPr>
          <a:xfrm>
            <a:off x="12368296" y="5626098"/>
            <a:ext cx="4400421" cy="5791201"/>
            <a:chOff x="12368296" y="5626098"/>
            <a:chExt cx="4400421" cy="5791201"/>
          </a:xfrm>
        </p:grpSpPr>
        <p:sp>
          <p:nvSpPr>
            <p:cNvPr id="532" name="Shape 532"/>
            <p:cNvSpPr/>
            <p:nvPr/>
          </p:nvSpPr>
          <p:spPr>
            <a:xfrm>
              <a:off x="12368296" y="5626098"/>
              <a:ext cx="4331360" cy="5791201"/>
            </a:xfrm>
            <a:prstGeom prst="roundRect">
              <a:avLst>
                <a:gd fmla="val 3282" name="adj"/>
              </a:avLst>
            </a:prstGeom>
            <a:solidFill>
              <a:schemeClr val="accent2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2749339" y="6014885"/>
              <a:ext cx="356052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Срок годности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12712699" y="7327900"/>
              <a:ext cx="3581402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Сроки годности более 1 года? Откуда?</a:t>
              </a:r>
            </a:p>
          </p:txBody>
        </p:sp>
        <p:cxnSp>
          <p:nvCxnSpPr>
            <p:cNvPr id="535" name="Shape 535"/>
            <p:cNvCxnSpPr/>
            <p:nvPr/>
          </p:nvCxnSpPr>
          <p:spPr>
            <a:xfrm>
              <a:off x="12407899" y="6921500"/>
              <a:ext cx="4360818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536" name="Shape 536"/>
          <p:cNvGrpSpPr/>
          <p:nvPr/>
        </p:nvGrpSpPr>
        <p:grpSpPr>
          <a:xfrm>
            <a:off x="17043400" y="5626098"/>
            <a:ext cx="4360816" cy="5791201"/>
            <a:chOff x="17043400" y="5626098"/>
            <a:chExt cx="4360816" cy="5791201"/>
          </a:xfrm>
        </p:grpSpPr>
        <p:sp>
          <p:nvSpPr>
            <p:cNvPr id="537" name="Shape 537"/>
            <p:cNvSpPr/>
            <p:nvPr/>
          </p:nvSpPr>
          <p:spPr>
            <a:xfrm>
              <a:off x="17052270" y="5626098"/>
              <a:ext cx="4331362" cy="5791201"/>
            </a:xfrm>
            <a:prstGeom prst="roundRect">
              <a:avLst>
                <a:gd fmla="val 3282" name="adj"/>
              </a:avLst>
            </a:prstGeom>
            <a:solidFill>
              <a:schemeClr val="accent6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17192228" y="6014885"/>
              <a:ext cx="4059059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Премиум в США</a:t>
              </a:r>
            </a:p>
          </p:txBody>
        </p:sp>
        <p:sp>
          <p:nvSpPr>
            <p:cNvPr id="539" name="Shape 539"/>
            <p:cNvSpPr/>
            <p:nvPr/>
          </p:nvSpPr>
          <p:spPr>
            <a:xfrm>
              <a:off x="17386300" y="7327900"/>
              <a:ext cx="3581400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США – не handcraft? Только премиум бренды?</a:t>
              </a:r>
            </a:p>
          </p:txBody>
        </p:sp>
        <p:cxnSp>
          <p:nvCxnSpPr>
            <p:cNvPr id="540" name="Shape 540"/>
            <p:cNvCxnSpPr/>
            <p:nvPr/>
          </p:nvCxnSpPr>
          <p:spPr>
            <a:xfrm>
              <a:off x="17043400" y="6896100"/>
              <a:ext cx="4360816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41" name="Shape 541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42" name="Shape 542"/>
          <p:cNvSpPr/>
          <p:nvPr/>
        </p:nvSpPr>
        <p:spPr>
          <a:xfrm>
            <a:off x="10425109" y="1944032"/>
            <a:ext cx="938192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популярных обмана от производителей жидкостей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Shape 547"/>
          <p:cNvGrpSpPr/>
          <p:nvPr/>
        </p:nvGrpSpPr>
        <p:grpSpPr>
          <a:xfrm>
            <a:off x="3006727" y="5626098"/>
            <a:ext cx="4363989" cy="5791201"/>
            <a:chOff x="3006727" y="5626098"/>
            <a:chExt cx="4363989" cy="5791201"/>
          </a:xfrm>
        </p:grpSpPr>
        <p:sp>
          <p:nvSpPr>
            <p:cNvPr id="548" name="Shape 548"/>
            <p:cNvSpPr/>
            <p:nvPr/>
          </p:nvSpPr>
          <p:spPr>
            <a:xfrm>
              <a:off x="3006727" y="5626098"/>
              <a:ext cx="4344063" cy="5791201"/>
            </a:xfrm>
            <a:prstGeom prst="roundRect">
              <a:avLst>
                <a:gd fmla="val 3273" name="adj"/>
              </a:avLst>
            </a:prstGeom>
            <a:solidFill>
              <a:schemeClr val="accent3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4311878" y="6014885"/>
              <a:ext cx="172521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Natural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3390898" y="7327900"/>
              <a:ext cx="3581402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Натуральные ароматизаторы? Правда?</a:t>
              </a:r>
            </a:p>
          </p:txBody>
        </p:sp>
        <p:cxnSp>
          <p:nvCxnSpPr>
            <p:cNvPr id="551" name="Shape 551"/>
            <p:cNvCxnSpPr/>
            <p:nvPr/>
          </p:nvCxnSpPr>
          <p:spPr>
            <a:xfrm>
              <a:off x="3009899" y="6959600"/>
              <a:ext cx="4360818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52" name="Shape 552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53" name="Shape 553"/>
          <p:cNvSpPr/>
          <p:nvPr/>
        </p:nvSpPr>
        <p:spPr>
          <a:xfrm>
            <a:off x="10425109" y="1944032"/>
            <a:ext cx="938192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популярных обмана от производителей жидкостей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7754888" y="6549428"/>
            <a:ext cx="15562312" cy="2564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4000">
                <a:latin typeface="Cabin"/>
                <a:ea typeface="Cabin"/>
                <a:cs typeface="Cabin"/>
                <a:sym typeface="Cabin"/>
              </a:rPr>
              <a:t>Пряная сбалансированная жидкость, </a:t>
            </a:r>
            <a:r>
              <a:rPr lang="ru-RU" sz="40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приготовленная на основе натуральных ароматизаторов</a:t>
            </a:r>
            <a:r>
              <a:rPr lang="ru-RU" sz="4000">
                <a:latin typeface="Cabin"/>
                <a:ea typeface="Cabin"/>
                <a:cs typeface="Cabin"/>
                <a:sym typeface="Cabin"/>
              </a:rPr>
              <a:t>, с явными нотами пирога, выгодно подчеркнутого фруктовым букетом и палочкой корицы,</a:t>
            </a:r>
            <a:br>
              <a:rPr lang="ru-RU" sz="4000">
                <a:latin typeface="Cabin"/>
                <a:ea typeface="Cabin"/>
                <a:cs typeface="Cabin"/>
                <a:sym typeface="Cabin"/>
              </a:rPr>
            </a:br>
            <a:r>
              <a:rPr lang="ru-RU" sz="4000">
                <a:latin typeface="Cabin"/>
                <a:ea typeface="Cabin"/>
                <a:cs typeface="Cabin"/>
                <a:sym typeface="Cabin"/>
              </a:rPr>
              <a:t>многогранно раскрывает вкус на каждом вдохе. 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Shape 559"/>
          <p:cNvGrpSpPr/>
          <p:nvPr/>
        </p:nvGrpSpPr>
        <p:grpSpPr>
          <a:xfrm>
            <a:off x="2921091" y="5626098"/>
            <a:ext cx="4370297" cy="5791201"/>
            <a:chOff x="7658100" y="5626098"/>
            <a:chExt cx="4370297" cy="5791201"/>
          </a:xfrm>
        </p:grpSpPr>
        <p:sp>
          <p:nvSpPr>
            <p:cNvPr id="560" name="Shape 560"/>
            <p:cNvSpPr/>
            <p:nvPr/>
          </p:nvSpPr>
          <p:spPr>
            <a:xfrm>
              <a:off x="7697035" y="5626098"/>
              <a:ext cx="4331362" cy="5791201"/>
            </a:xfrm>
            <a:prstGeom prst="roundRect">
              <a:avLst>
                <a:gd fmla="val 3282" name="adj"/>
              </a:avLst>
            </a:prstGeom>
            <a:solidFill>
              <a:schemeClr val="accent5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8251514" y="6014885"/>
              <a:ext cx="3203634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EAC/Ростест</a:t>
              </a:r>
            </a:p>
          </p:txBody>
        </p:sp>
        <p:sp>
          <p:nvSpPr>
            <p:cNvPr id="562" name="Shape 562"/>
            <p:cNvSpPr/>
            <p:nvPr/>
          </p:nvSpPr>
          <p:spPr>
            <a:xfrm>
              <a:off x="8064500" y="7327900"/>
              <a:ext cx="35814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Знаки EAC, Ростест? Точно?</a:t>
              </a:r>
            </a:p>
          </p:txBody>
        </p:sp>
        <p:cxnSp>
          <p:nvCxnSpPr>
            <p:cNvPr id="563" name="Shape 563"/>
            <p:cNvCxnSpPr/>
            <p:nvPr/>
          </p:nvCxnSpPr>
          <p:spPr>
            <a:xfrm>
              <a:off x="7658100" y="6934200"/>
              <a:ext cx="4360816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64" name="Shape 564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65" name="Shape 565"/>
          <p:cNvSpPr/>
          <p:nvPr/>
        </p:nvSpPr>
        <p:spPr>
          <a:xfrm>
            <a:off x="10425109" y="1944032"/>
            <a:ext cx="938192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популярных обмана от производителей жидкостей</a:t>
            </a:r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385" y="2958873"/>
            <a:ext cx="14396357" cy="958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Shape 571"/>
          <p:cNvGrpSpPr/>
          <p:nvPr/>
        </p:nvGrpSpPr>
        <p:grpSpPr>
          <a:xfrm>
            <a:off x="17493749" y="5626098"/>
            <a:ext cx="4400421" cy="5791201"/>
            <a:chOff x="12368296" y="5626098"/>
            <a:chExt cx="4400421" cy="5791201"/>
          </a:xfrm>
        </p:grpSpPr>
        <p:sp>
          <p:nvSpPr>
            <p:cNvPr id="572" name="Shape 572"/>
            <p:cNvSpPr/>
            <p:nvPr/>
          </p:nvSpPr>
          <p:spPr>
            <a:xfrm>
              <a:off x="12368296" y="5626098"/>
              <a:ext cx="4331360" cy="5791201"/>
            </a:xfrm>
            <a:prstGeom prst="roundRect">
              <a:avLst>
                <a:gd fmla="val 3282" name="adj"/>
              </a:avLst>
            </a:prstGeom>
            <a:solidFill>
              <a:schemeClr val="accent2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2749339" y="6014885"/>
              <a:ext cx="356052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Срок годности</a:t>
              </a:r>
            </a:p>
          </p:txBody>
        </p:sp>
        <p:sp>
          <p:nvSpPr>
            <p:cNvPr id="574" name="Shape 574"/>
            <p:cNvSpPr/>
            <p:nvPr/>
          </p:nvSpPr>
          <p:spPr>
            <a:xfrm>
              <a:off x="12712699" y="7327900"/>
              <a:ext cx="3581402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Сроки годности более 1 года? Откуда?</a:t>
              </a:r>
            </a:p>
          </p:txBody>
        </p:sp>
        <p:cxnSp>
          <p:nvCxnSpPr>
            <p:cNvPr id="575" name="Shape 575"/>
            <p:cNvCxnSpPr/>
            <p:nvPr/>
          </p:nvCxnSpPr>
          <p:spPr>
            <a:xfrm>
              <a:off x="12407899" y="6921500"/>
              <a:ext cx="4360818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76" name="Shape 576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77" name="Shape 577"/>
          <p:cNvSpPr/>
          <p:nvPr/>
        </p:nvSpPr>
        <p:spPr>
          <a:xfrm>
            <a:off x="10425109" y="1944032"/>
            <a:ext cx="938192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популярных обмана от производителей жидкостей</a:t>
            </a: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186" y="4003058"/>
            <a:ext cx="13356422" cy="7501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8108293" y="480039"/>
            <a:ext cx="8157618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9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Рынок в США</a:t>
            </a:r>
          </a:p>
        </p:txBody>
      </p:sp>
      <p:sp>
        <p:nvSpPr>
          <p:cNvPr id="195" name="Shape 195"/>
          <p:cNvSpPr/>
          <p:nvPr/>
        </p:nvSpPr>
        <p:spPr>
          <a:xfrm>
            <a:off x="10425109" y="2096432"/>
            <a:ext cx="8881982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3200" u="none" cap="none" strike="noStrike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Данные на конец 2015 года, отчет </a:t>
            </a:r>
            <a:r>
              <a:rPr b="0" i="0" lang="ru-RU" sz="2800" u="none" cap="none" strike="noStrike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ECigIntelligence</a:t>
            </a:r>
            <a:r>
              <a:rPr b="0" i="0" lang="ru-RU" sz="3200" u="none" cap="none" strike="noStrike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grpSp>
        <p:nvGrpSpPr>
          <p:cNvPr id="196" name="Shape 196"/>
          <p:cNvGrpSpPr/>
          <p:nvPr/>
        </p:nvGrpSpPr>
        <p:grpSpPr>
          <a:xfrm>
            <a:off x="3009902" y="4091501"/>
            <a:ext cx="18338785" cy="6414736"/>
            <a:chOff x="0" y="0"/>
            <a:chExt cx="18338785" cy="6414736"/>
          </a:xfrm>
        </p:grpSpPr>
        <p:grpSp>
          <p:nvGrpSpPr>
            <p:cNvPr id="197" name="Shape 197"/>
            <p:cNvGrpSpPr/>
            <p:nvPr/>
          </p:nvGrpSpPr>
          <p:grpSpPr>
            <a:xfrm>
              <a:off x="11252192" y="378897"/>
              <a:ext cx="7086592" cy="4293142"/>
              <a:chOff x="0" y="0"/>
              <a:chExt cx="7086590" cy="4293140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1" y="0"/>
                <a:ext cx="7086584" cy="1430208"/>
              </a:xfrm>
              <a:prstGeom prst="rect">
                <a:avLst/>
              </a:prstGeom>
              <a:solidFill>
                <a:srgbClr val="F2F2F2">
                  <a:alpha val="49803"/>
                </a:srgbClr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1" y="1431466"/>
                <a:ext cx="7086584" cy="1430208"/>
              </a:xfrm>
              <a:prstGeom prst="rect">
                <a:avLst/>
              </a:prstGeom>
              <a:solidFill>
                <a:srgbClr val="D8D8D8">
                  <a:alpha val="49803"/>
                </a:srgbClr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0" y="2858039"/>
                <a:ext cx="7086590" cy="1435101"/>
              </a:xfrm>
              <a:prstGeom prst="rect">
                <a:avLst/>
              </a:prstGeom>
              <a:solidFill>
                <a:srgbClr val="F2F2F2">
                  <a:alpha val="49803"/>
                </a:srgbClr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grpSp>
          <p:nvGrpSpPr>
            <p:cNvPr id="201" name="Shape 201"/>
            <p:cNvGrpSpPr/>
            <p:nvPr/>
          </p:nvGrpSpPr>
          <p:grpSpPr>
            <a:xfrm>
              <a:off x="0" y="378897"/>
              <a:ext cx="11277605" cy="4293141"/>
              <a:chOff x="0" y="0"/>
              <a:chExt cx="11277603" cy="4293139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0" y="0"/>
                <a:ext cx="11277603" cy="1430207"/>
              </a:xfrm>
              <a:prstGeom prst="rect">
                <a:avLst/>
              </a:prstGeom>
              <a:solidFill>
                <a:schemeClr val="accent5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0" y="1431466"/>
                <a:ext cx="11277603" cy="1430208"/>
              </a:xfrm>
              <a:prstGeom prst="rect">
                <a:avLst/>
              </a:prstGeom>
              <a:solidFill>
                <a:schemeClr val="accent2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0" y="2858038"/>
                <a:ext cx="11277601" cy="1435101"/>
              </a:xfrm>
              <a:prstGeom prst="rect">
                <a:avLst/>
              </a:prstGeom>
              <a:solidFill>
                <a:schemeClr val="accent3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5600" u="none" cap="none" strike="noStrike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205" name="Shape 205"/>
            <p:cNvSpPr/>
            <p:nvPr/>
          </p:nvSpPr>
          <p:spPr>
            <a:xfrm>
              <a:off x="1657735" y="10598"/>
              <a:ext cx="9693002" cy="5114088"/>
            </a:xfrm>
            <a:custGeom>
              <a:pathLst>
                <a:path extrusionOk="0" h="120000" w="120000">
                  <a:moveTo>
                    <a:pt x="115722" y="112311"/>
                  </a:moveTo>
                  <a:lnTo>
                    <a:pt x="3588" y="112311"/>
                  </a:lnTo>
                  <a:lnTo>
                    <a:pt x="3588" y="6938"/>
                  </a:lnTo>
                  <a:lnTo>
                    <a:pt x="115722" y="6938"/>
                  </a:lnTo>
                  <a:cubicBezTo>
                    <a:pt x="115722" y="6938"/>
                    <a:pt x="115722" y="112311"/>
                    <a:pt x="115722" y="112311"/>
                  </a:cubicBezTo>
                  <a:close/>
                  <a:moveTo>
                    <a:pt x="120000" y="115233"/>
                  </a:moveTo>
                  <a:lnTo>
                    <a:pt x="120000" y="6838"/>
                  </a:lnTo>
                  <a:cubicBezTo>
                    <a:pt x="120000" y="3077"/>
                    <a:pt x="117950" y="0"/>
                    <a:pt x="115450" y="0"/>
                  </a:cubicBezTo>
                  <a:lnTo>
                    <a:pt x="4555" y="0"/>
                  </a:lnTo>
                  <a:cubicBezTo>
                    <a:pt x="2050" y="0"/>
                    <a:pt x="0" y="3077"/>
                    <a:pt x="0" y="6838"/>
                  </a:cubicBezTo>
                  <a:lnTo>
                    <a:pt x="0" y="115233"/>
                  </a:lnTo>
                  <a:cubicBezTo>
                    <a:pt x="0" y="117083"/>
                    <a:pt x="494" y="118766"/>
                    <a:pt x="1300" y="120000"/>
                  </a:cubicBezTo>
                  <a:lnTo>
                    <a:pt x="118705" y="120000"/>
                  </a:lnTo>
                  <a:cubicBezTo>
                    <a:pt x="119505" y="118766"/>
                    <a:pt x="120000" y="117083"/>
                    <a:pt x="120000" y="115233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20695" y="5405967"/>
              <a:ext cx="11861811" cy="214231"/>
            </a:xfrm>
            <a:custGeom>
              <a:pathLst>
                <a:path extrusionOk="0" h="120000" w="120000">
                  <a:moveTo>
                    <a:pt x="107944" y="0"/>
                  </a:moveTo>
                  <a:lnTo>
                    <a:pt x="12005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ubicBezTo>
                    <a:pt x="120000" y="0"/>
                    <a:pt x="107944" y="0"/>
                    <a:pt x="10794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38100" rotWithShape="0" dir="5400000" dist="12700">
                <a:srgbClr val="000000">
                  <a:alpha val="49803"/>
                </a:srgbClr>
              </a:outerShdw>
            </a:effectLst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490153" y="152955"/>
              <a:ext cx="100841" cy="101200"/>
            </a:xfrm>
            <a:custGeom>
              <a:pathLst>
                <a:path extrusionOk="0" h="120000" w="120000">
                  <a:moveTo>
                    <a:pt x="120000" y="59833"/>
                  </a:moveTo>
                  <a:cubicBezTo>
                    <a:pt x="120000" y="27033"/>
                    <a:pt x="93405" y="0"/>
                    <a:pt x="60205" y="0"/>
                  </a:cubicBezTo>
                  <a:cubicBezTo>
                    <a:pt x="26838" y="0"/>
                    <a:pt x="0" y="27033"/>
                    <a:pt x="0" y="59833"/>
                  </a:cubicBezTo>
                  <a:cubicBezTo>
                    <a:pt x="0" y="93133"/>
                    <a:pt x="26838" y="120000"/>
                    <a:pt x="60205" y="120000"/>
                  </a:cubicBezTo>
                  <a:cubicBezTo>
                    <a:pt x="93405" y="120000"/>
                    <a:pt x="120000" y="93133"/>
                    <a:pt x="120000" y="59833"/>
                  </a:cubicBezTo>
                  <a:close/>
                </a:path>
              </a:pathLst>
            </a:custGeom>
            <a:solidFill>
              <a:srgbClr val="A4A6A8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5637373" y="5405967"/>
              <a:ext cx="1673494" cy="144861"/>
            </a:xfrm>
            <a:custGeom>
              <a:pathLst>
                <a:path extrusionOk="0" h="120000" w="120000">
                  <a:moveTo>
                    <a:pt x="60933" y="0"/>
                  </a:moveTo>
                  <a:lnTo>
                    <a:pt x="59083" y="0"/>
                  </a:lnTo>
                  <a:lnTo>
                    <a:pt x="0" y="0"/>
                  </a:lnTo>
                  <a:cubicBezTo>
                    <a:pt x="0" y="0"/>
                    <a:pt x="1738" y="120000"/>
                    <a:pt x="11250" y="120000"/>
                  </a:cubicBezTo>
                  <a:cubicBezTo>
                    <a:pt x="19477" y="120000"/>
                    <a:pt x="50594" y="120000"/>
                    <a:pt x="58950" y="120000"/>
                  </a:cubicBezTo>
                  <a:cubicBezTo>
                    <a:pt x="60288" y="120000"/>
                    <a:pt x="61055" y="120000"/>
                    <a:pt x="61055" y="120000"/>
                  </a:cubicBezTo>
                  <a:cubicBezTo>
                    <a:pt x="69438" y="120000"/>
                    <a:pt x="100538" y="120000"/>
                    <a:pt x="108738" y="120000"/>
                  </a:cubicBezTo>
                  <a:cubicBezTo>
                    <a:pt x="118277" y="120000"/>
                    <a:pt x="120000" y="0"/>
                    <a:pt x="120000" y="0"/>
                  </a:cubicBezTo>
                  <a:cubicBezTo>
                    <a:pt x="120000" y="0"/>
                    <a:pt x="60933" y="0"/>
                    <a:pt x="609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520695" y="5307685"/>
              <a:ext cx="11861811" cy="157233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727" y="120000"/>
                    <a:pt x="6944" y="120000"/>
                  </a:cubicBezTo>
                  <a:cubicBezTo>
                    <a:pt x="13155" y="120000"/>
                    <a:pt x="59694" y="120000"/>
                    <a:pt x="59694" y="120000"/>
                  </a:cubicBezTo>
                  <a:lnTo>
                    <a:pt x="60305" y="120000"/>
                  </a:lnTo>
                  <a:cubicBezTo>
                    <a:pt x="60305" y="120000"/>
                    <a:pt x="106844" y="120000"/>
                    <a:pt x="113061" y="120000"/>
                  </a:cubicBezTo>
                  <a:cubicBezTo>
                    <a:pt x="119272" y="120000"/>
                    <a:pt x="120000" y="0"/>
                    <a:pt x="12000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955796" y="378897"/>
              <a:ext cx="9042401" cy="5702300"/>
            </a:xfrm>
            <a:prstGeom prst="rect">
              <a:avLst/>
            </a:prstGeom>
            <a:solidFill>
              <a:schemeClr val="lt1">
                <a:alpha val="14901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6842579" y="0"/>
              <a:ext cx="4521617" cy="6414736"/>
            </a:xfrm>
            <a:custGeom>
              <a:pathLst>
                <a:path extrusionOk="0" h="120000" w="120000">
                  <a:moveTo>
                    <a:pt x="0" y="640"/>
                  </a:moveTo>
                  <a:lnTo>
                    <a:pt x="74864" y="119296"/>
                  </a:lnTo>
                  <a:lnTo>
                    <a:pt x="115191" y="119255"/>
                  </a:lnTo>
                  <a:cubicBezTo>
                    <a:pt x="115191" y="119255"/>
                    <a:pt x="120364" y="123963"/>
                    <a:pt x="119596" y="109695"/>
                  </a:cubicBezTo>
                  <a:cubicBezTo>
                    <a:pt x="119013" y="98796"/>
                    <a:pt x="119988" y="7321"/>
                    <a:pt x="119988" y="7321"/>
                  </a:cubicBezTo>
                  <a:cubicBezTo>
                    <a:pt x="119988" y="7321"/>
                    <a:pt x="121047" y="-663"/>
                    <a:pt x="102358" y="46"/>
                  </a:cubicBezTo>
                  <a:cubicBezTo>
                    <a:pt x="87899" y="594"/>
                    <a:pt x="0" y="640"/>
                    <a:pt x="0" y="640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359721" y="721987"/>
              <a:ext cx="1704954" cy="748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42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Доход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2362196" y="2055486"/>
              <a:ext cx="5112361" cy="748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42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Жидкость в доходе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2362196" y="3528687"/>
              <a:ext cx="2121285" cy="748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42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Бренды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661896" y="658297"/>
              <a:ext cx="5359400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Порядка $25 000 в месяц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2661896" y="2055298"/>
              <a:ext cx="53594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Порядка 60% всех продаж генерируют жидкости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661896" y="3490398"/>
              <a:ext cx="53594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Порядка 532 TOP selling  брендов в магазинах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1874496" y="473272"/>
              <a:ext cx="414151" cy="1284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b="0" i="0" lang="ru-RU" sz="6400" u="none" cap="none" strike="noStrik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{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11874496" y="1844872"/>
              <a:ext cx="414151" cy="1284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b="0" i="0" lang="ru-RU" sz="6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{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11874496" y="3305373"/>
              <a:ext cx="414151" cy="1284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b="0" i="0" lang="ru-RU" sz="6400" u="none" cap="none" strike="noStrik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{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Shape 583"/>
          <p:cNvGrpSpPr/>
          <p:nvPr/>
        </p:nvGrpSpPr>
        <p:grpSpPr>
          <a:xfrm>
            <a:off x="17043400" y="5626098"/>
            <a:ext cx="4360816" cy="5791201"/>
            <a:chOff x="17043400" y="5626098"/>
            <a:chExt cx="4360816" cy="5791201"/>
          </a:xfrm>
        </p:grpSpPr>
        <p:sp>
          <p:nvSpPr>
            <p:cNvPr id="584" name="Shape 584"/>
            <p:cNvSpPr/>
            <p:nvPr/>
          </p:nvSpPr>
          <p:spPr>
            <a:xfrm>
              <a:off x="17052270" y="5626098"/>
              <a:ext cx="4331362" cy="5791201"/>
            </a:xfrm>
            <a:prstGeom prst="roundRect">
              <a:avLst>
                <a:gd fmla="val 3282" name="adj"/>
              </a:avLst>
            </a:prstGeom>
            <a:solidFill>
              <a:schemeClr val="accent6"/>
            </a:solidFill>
            <a:ln cap="flat" cmpd="sng" w="25400">
              <a:solidFill>
                <a:srgbClr val="FFFF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17192228" y="6014885"/>
              <a:ext cx="4059059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Премиум в США</a:t>
              </a:r>
            </a:p>
          </p:txBody>
        </p:sp>
        <p:sp>
          <p:nvSpPr>
            <p:cNvPr id="586" name="Shape 586"/>
            <p:cNvSpPr/>
            <p:nvPr/>
          </p:nvSpPr>
          <p:spPr>
            <a:xfrm>
              <a:off x="17386300" y="7327900"/>
              <a:ext cx="3581400" cy="2215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США – не handcraft? Только премиум бренды?</a:t>
              </a:r>
            </a:p>
          </p:txBody>
        </p:sp>
        <p:cxnSp>
          <p:nvCxnSpPr>
            <p:cNvPr id="587" name="Shape 587"/>
            <p:cNvCxnSpPr/>
            <p:nvPr/>
          </p:nvCxnSpPr>
          <p:spPr>
            <a:xfrm>
              <a:off x="17043400" y="6896100"/>
              <a:ext cx="4360816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88" name="Shape 588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89" name="Shape 589"/>
          <p:cNvSpPr/>
          <p:nvPr/>
        </p:nvSpPr>
        <p:spPr>
          <a:xfrm>
            <a:off x="10425109" y="1944032"/>
            <a:ext cx="938192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популярных обмана от производителей жидкостей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143" y="4307607"/>
            <a:ext cx="12639455" cy="7109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x="2415777" y="3053474"/>
            <a:ext cx="3970638" cy="964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5600">
                <a:latin typeface="Cabin"/>
                <a:ea typeface="Cabin"/>
                <a:cs typeface="Cabin"/>
                <a:sym typeface="Cabin"/>
              </a:rPr>
              <a:t>Dr. Crimmy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/>
        </p:nvSpPr>
        <p:spPr>
          <a:xfrm>
            <a:off x="4401098" y="480039"/>
            <a:ext cx="1557202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Профиль игрока на рынке</a:t>
            </a:r>
          </a:p>
        </p:txBody>
      </p:sp>
      <p:sp>
        <p:nvSpPr>
          <p:cNvPr id="597" name="Shape 597"/>
          <p:cNvSpPr/>
          <p:nvPr/>
        </p:nvSpPr>
        <p:spPr>
          <a:xfrm>
            <a:off x="10425109" y="1944032"/>
            <a:ext cx="5993306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просто еще один свежий пример</a:t>
            </a:r>
          </a:p>
        </p:txBody>
      </p:sp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6605" y="3288630"/>
            <a:ext cx="10565732" cy="90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Shape 603"/>
          <p:cNvGrpSpPr/>
          <p:nvPr/>
        </p:nvGrpSpPr>
        <p:grpSpPr>
          <a:xfrm>
            <a:off x="2705100" y="2296140"/>
            <a:ext cx="18422352" cy="8016261"/>
            <a:chOff x="0" y="168890"/>
            <a:chExt cx="18422352" cy="8016261"/>
          </a:xfrm>
        </p:grpSpPr>
        <p:sp>
          <p:nvSpPr>
            <p:cNvPr id="604" name="Shape 604"/>
            <p:cNvSpPr/>
            <p:nvPr/>
          </p:nvSpPr>
          <p:spPr>
            <a:xfrm>
              <a:off x="6064910" y="2101850"/>
              <a:ext cx="1948794" cy="215899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rgbClr val="F15F47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536" y="168890"/>
              <a:ext cx="4897431" cy="157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9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Выводы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0" y="2686050"/>
              <a:ext cx="8166099" cy="4062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4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Без сомнения, рынок смешанных жидкостей в РФ довольно слаб и нестабилен.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4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Проблемы есть и будут. Какие же есть решения?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127000" y="2101850"/>
              <a:ext cx="1948794" cy="215899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rgbClr val="FBB2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2114767" y="2101850"/>
              <a:ext cx="1948794" cy="21589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42A3E8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4102537" y="2101850"/>
              <a:ext cx="1948794" cy="215899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rgbClr val="655A7C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9029700" y="2724150"/>
              <a:ext cx="1536701" cy="15367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9029700" y="4705350"/>
              <a:ext cx="1536701" cy="15367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9029700" y="6648450"/>
              <a:ext cx="1536701" cy="15367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9431035" y="5180423"/>
              <a:ext cx="736600" cy="622301"/>
            </a:xfrm>
            <a:custGeom>
              <a:pathLst>
                <a:path extrusionOk="0" h="120000" w="120000">
                  <a:moveTo>
                    <a:pt x="97436" y="70544"/>
                  </a:moveTo>
                  <a:lnTo>
                    <a:pt x="110004" y="55544"/>
                  </a:lnTo>
                  <a:lnTo>
                    <a:pt x="110004" y="96022"/>
                  </a:lnTo>
                  <a:cubicBezTo>
                    <a:pt x="110004" y="99305"/>
                    <a:pt x="109460" y="102388"/>
                    <a:pt x="108371" y="105277"/>
                  </a:cubicBezTo>
                  <a:cubicBezTo>
                    <a:pt x="107282" y="108166"/>
                    <a:pt x="105843" y="110711"/>
                    <a:pt x="104020" y="112900"/>
                  </a:cubicBezTo>
                  <a:cubicBezTo>
                    <a:pt x="102198" y="115088"/>
                    <a:pt x="100092" y="116816"/>
                    <a:pt x="97697" y="118088"/>
                  </a:cubicBezTo>
                  <a:cubicBezTo>
                    <a:pt x="95303" y="119361"/>
                    <a:pt x="92736" y="120000"/>
                    <a:pt x="89947" y="120000"/>
                  </a:cubicBezTo>
                  <a:lnTo>
                    <a:pt x="19974" y="120000"/>
                  </a:lnTo>
                  <a:cubicBezTo>
                    <a:pt x="17240" y="120000"/>
                    <a:pt x="14645" y="119361"/>
                    <a:pt x="12195" y="118088"/>
                  </a:cubicBezTo>
                  <a:cubicBezTo>
                    <a:pt x="9750" y="116816"/>
                    <a:pt x="7628" y="115088"/>
                    <a:pt x="5844" y="112900"/>
                  </a:cubicBezTo>
                  <a:cubicBezTo>
                    <a:pt x="4078" y="110711"/>
                    <a:pt x="2650" y="108166"/>
                    <a:pt x="1589" y="105277"/>
                  </a:cubicBezTo>
                  <a:cubicBezTo>
                    <a:pt x="527" y="102388"/>
                    <a:pt x="0" y="99305"/>
                    <a:pt x="0" y="96022"/>
                  </a:cubicBezTo>
                  <a:lnTo>
                    <a:pt x="0" y="23977"/>
                  </a:lnTo>
                  <a:cubicBezTo>
                    <a:pt x="0" y="20677"/>
                    <a:pt x="527" y="17577"/>
                    <a:pt x="1589" y="14622"/>
                  </a:cubicBezTo>
                  <a:cubicBezTo>
                    <a:pt x="2650" y="11705"/>
                    <a:pt x="4078" y="9138"/>
                    <a:pt x="5844" y="7016"/>
                  </a:cubicBezTo>
                  <a:cubicBezTo>
                    <a:pt x="7628" y="4877"/>
                    <a:pt x="9750" y="3183"/>
                    <a:pt x="12195" y="1911"/>
                  </a:cubicBezTo>
                  <a:cubicBezTo>
                    <a:pt x="14645" y="638"/>
                    <a:pt x="17240" y="0"/>
                    <a:pt x="19974" y="0"/>
                  </a:cubicBezTo>
                  <a:lnTo>
                    <a:pt x="89947" y="0"/>
                  </a:lnTo>
                  <a:cubicBezTo>
                    <a:pt x="91130" y="0"/>
                    <a:pt x="92258" y="144"/>
                    <a:pt x="93330" y="455"/>
                  </a:cubicBezTo>
                  <a:lnTo>
                    <a:pt x="81163" y="15083"/>
                  </a:lnTo>
                  <a:lnTo>
                    <a:pt x="19974" y="15083"/>
                  </a:lnTo>
                  <a:cubicBezTo>
                    <a:pt x="17934" y="15083"/>
                    <a:pt x="16195" y="15933"/>
                    <a:pt x="14740" y="17694"/>
                  </a:cubicBezTo>
                  <a:cubicBezTo>
                    <a:pt x="13284" y="19422"/>
                    <a:pt x="12562" y="21527"/>
                    <a:pt x="12562" y="23977"/>
                  </a:cubicBezTo>
                  <a:lnTo>
                    <a:pt x="12562" y="96022"/>
                  </a:lnTo>
                  <a:cubicBezTo>
                    <a:pt x="12562" y="98472"/>
                    <a:pt x="13284" y="100561"/>
                    <a:pt x="14740" y="102288"/>
                  </a:cubicBezTo>
                  <a:cubicBezTo>
                    <a:pt x="16195" y="104055"/>
                    <a:pt x="17934" y="104933"/>
                    <a:pt x="19974" y="104933"/>
                  </a:cubicBezTo>
                  <a:lnTo>
                    <a:pt x="89947" y="104933"/>
                  </a:lnTo>
                  <a:cubicBezTo>
                    <a:pt x="91986" y="104933"/>
                    <a:pt x="93753" y="104055"/>
                    <a:pt x="95225" y="102288"/>
                  </a:cubicBezTo>
                  <a:cubicBezTo>
                    <a:pt x="96703" y="100561"/>
                    <a:pt x="97436" y="98472"/>
                    <a:pt x="97436" y="96022"/>
                  </a:cubicBezTo>
                  <a:lnTo>
                    <a:pt x="97436" y="70544"/>
                  </a:lnTo>
                  <a:close/>
                  <a:moveTo>
                    <a:pt x="118527" y="15538"/>
                  </a:moveTo>
                  <a:cubicBezTo>
                    <a:pt x="119533" y="16727"/>
                    <a:pt x="120011" y="18183"/>
                    <a:pt x="120000" y="19877"/>
                  </a:cubicBezTo>
                  <a:cubicBezTo>
                    <a:pt x="119972" y="21561"/>
                    <a:pt x="119483" y="22983"/>
                    <a:pt x="118527" y="24122"/>
                  </a:cubicBezTo>
                  <a:lnTo>
                    <a:pt x="72256" y="79700"/>
                  </a:lnTo>
                  <a:lnTo>
                    <a:pt x="65867" y="87338"/>
                  </a:lnTo>
                  <a:cubicBezTo>
                    <a:pt x="64872" y="88550"/>
                    <a:pt x="63661" y="89133"/>
                    <a:pt x="62261" y="89133"/>
                  </a:cubicBezTo>
                  <a:cubicBezTo>
                    <a:pt x="60850" y="89133"/>
                    <a:pt x="59638" y="88544"/>
                    <a:pt x="58644" y="87338"/>
                  </a:cubicBezTo>
                  <a:lnTo>
                    <a:pt x="52132" y="79700"/>
                  </a:lnTo>
                  <a:lnTo>
                    <a:pt x="26558" y="48816"/>
                  </a:lnTo>
                  <a:cubicBezTo>
                    <a:pt x="25563" y="47627"/>
                    <a:pt x="25046" y="46188"/>
                    <a:pt x="25046" y="44477"/>
                  </a:cubicBezTo>
                  <a:cubicBezTo>
                    <a:pt x="25046" y="42794"/>
                    <a:pt x="25563" y="41344"/>
                    <a:pt x="26558" y="40150"/>
                  </a:cubicBezTo>
                  <a:lnTo>
                    <a:pt x="32930" y="32483"/>
                  </a:lnTo>
                  <a:cubicBezTo>
                    <a:pt x="33925" y="31305"/>
                    <a:pt x="35136" y="30700"/>
                    <a:pt x="36547" y="30700"/>
                  </a:cubicBezTo>
                  <a:cubicBezTo>
                    <a:pt x="37947" y="30700"/>
                    <a:pt x="39131" y="31305"/>
                    <a:pt x="40087" y="32483"/>
                  </a:cubicBezTo>
                  <a:lnTo>
                    <a:pt x="62222" y="59072"/>
                  </a:lnTo>
                  <a:lnTo>
                    <a:pt x="104793" y="7800"/>
                  </a:lnTo>
                  <a:cubicBezTo>
                    <a:pt x="105787" y="6594"/>
                    <a:pt x="107026" y="6022"/>
                    <a:pt x="108482" y="6038"/>
                  </a:cubicBezTo>
                  <a:cubicBezTo>
                    <a:pt x="109937" y="6072"/>
                    <a:pt x="111132" y="6661"/>
                    <a:pt x="112082" y="7800"/>
                  </a:cubicBezTo>
                  <a:lnTo>
                    <a:pt x="118527" y="155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10998199" y="2712323"/>
              <a:ext cx="7424152" cy="1395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Непрофессионалы уйдут сами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10998200" y="4693523"/>
              <a:ext cx="7424152" cy="1395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Увеличить доверие к брендам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10998200" y="6623922"/>
              <a:ext cx="7424152" cy="1395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Правила игры должны быть стабильны</a:t>
              </a:r>
            </a:p>
          </p:txBody>
        </p:sp>
      </p:grpSp>
      <p:sp>
        <p:nvSpPr>
          <p:cNvPr id="617" name="Shape 617"/>
          <p:cNvSpPr/>
          <p:nvPr/>
        </p:nvSpPr>
        <p:spPr>
          <a:xfrm>
            <a:off x="12185647" y="9232899"/>
            <a:ext cx="736600" cy="622301"/>
          </a:xfrm>
          <a:custGeom>
            <a:pathLst>
              <a:path extrusionOk="0" h="120000" w="120000">
                <a:moveTo>
                  <a:pt x="97436" y="70544"/>
                </a:moveTo>
                <a:lnTo>
                  <a:pt x="110004" y="55544"/>
                </a:lnTo>
                <a:lnTo>
                  <a:pt x="110004" y="96022"/>
                </a:lnTo>
                <a:cubicBezTo>
                  <a:pt x="110004" y="99305"/>
                  <a:pt x="109460" y="102388"/>
                  <a:pt x="108371" y="105277"/>
                </a:cubicBezTo>
                <a:cubicBezTo>
                  <a:pt x="107282" y="108166"/>
                  <a:pt x="105843" y="110711"/>
                  <a:pt x="104020" y="112900"/>
                </a:cubicBezTo>
                <a:cubicBezTo>
                  <a:pt x="102198" y="115088"/>
                  <a:pt x="100092" y="116816"/>
                  <a:pt x="97697" y="118088"/>
                </a:cubicBezTo>
                <a:cubicBezTo>
                  <a:pt x="95303" y="119361"/>
                  <a:pt x="92736" y="120000"/>
                  <a:pt x="89947" y="120000"/>
                </a:cubicBezTo>
                <a:lnTo>
                  <a:pt x="19974" y="120000"/>
                </a:lnTo>
                <a:cubicBezTo>
                  <a:pt x="17240" y="120000"/>
                  <a:pt x="14645" y="119361"/>
                  <a:pt x="12195" y="118088"/>
                </a:cubicBezTo>
                <a:cubicBezTo>
                  <a:pt x="9750" y="116816"/>
                  <a:pt x="7628" y="115088"/>
                  <a:pt x="5844" y="112900"/>
                </a:cubicBezTo>
                <a:cubicBezTo>
                  <a:pt x="4078" y="110711"/>
                  <a:pt x="2650" y="108166"/>
                  <a:pt x="1589" y="105277"/>
                </a:cubicBezTo>
                <a:cubicBezTo>
                  <a:pt x="527" y="102388"/>
                  <a:pt x="0" y="99305"/>
                  <a:pt x="0" y="96022"/>
                </a:cubicBezTo>
                <a:lnTo>
                  <a:pt x="0" y="23977"/>
                </a:lnTo>
                <a:cubicBezTo>
                  <a:pt x="0" y="20677"/>
                  <a:pt x="527" y="17577"/>
                  <a:pt x="1589" y="14622"/>
                </a:cubicBezTo>
                <a:cubicBezTo>
                  <a:pt x="2650" y="11705"/>
                  <a:pt x="4078" y="9138"/>
                  <a:pt x="5844" y="7016"/>
                </a:cubicBezTo>
                <a:cubicBezTo>
                  <a:pt x="7628" y="4877"/>
                  <a:pt x="9750" y="3183"/>
                  <a:pt x="12195" y="1911"/>
                </a:cubicBezTo>
                <a:cubicBezTo>
                  <a:pt x="14645" y="638"/>
                  <a:pt x="17240" y="0"/>
                  <a:pt x="19974" y="0"/>
                </a:cubicBezTo>
                <a:lnTo>
                  <a:pt x="89947" y="0"/>
                </a:lnTo>
                <a:cubicBezTo>
                  <a:pt x="91130" y="0"/>
                  <a:pt x="92258" y="144"/>
                  <a:pt x="93330" y="455"/>
                </a:cubicBezTo>
                <a:lnTo>
                  <a:pt x="81163" y="15083"/>
                </a:lnTo>
                <a:lnTo>
                  <a:pt x="19974" y="15083"/>
                </a:lnTo>
                <a:cubicBezTo>
                  <a:pt x="17934" y="15083"/>
                  <a:pt x="16195" y="15933"/>
                  <a:pt x="14740" y="17694"/>
                </a:cubicBezTo>
                <a:cubicBezTo>
                  <a:pt x="13284" y="19422"/>
                  <a:pt x="12562" y="21527"/>
                  <a:pt x="12562" y="23977"/>
                </a:cubicBezTo>
                <a:lnTo>
                  <a:pt x="12562" y="96022"/>
                </a:lnTo>
                <a:cubicBezTo>
                  <a:pt x="12562" y="98472"/>
                  <a:pt x="13284" y="100561"/>
                  <a:pt x="14740" y="102288"/>
                </a:cubicBezTo>
                <a:cubicBezTo>
                  <a:pt x="16195" y="104055"/>
                  <a:pt x="17934" y="104933"/>
                  <a:pt x="19974" y="104933"/>
                </a:cubicBezTo>
                <a:lnTo>
                  <a:pt x="89947" y="104933"/>
                </a:lnTo>
                <a:cubicBezTo>
                  <a:pt x="91986" y="104933"/>
                  <a:pt x="93753" y="104055"/>
                  <a:pt x="95225" y="102288"/>
                </a:cubicBezTo>
                <a:cubicBezTo>
                  <a:pt x="96703" y="100561"/>
                  <a:pt x="97436" y="98472"/>
                  <a:pt x="97436" y="96022"/>
                </a:cubicBezTo>
                <a:lnTo>
                  <a:pt x="97436" y="70544"/>
                </a:lnTo>
                <a:close/>
                <a:moveTo>
                  <a:pt x="118527" y="15538"/>
                </a:moveTo>
                <a:cubicBezTo>
                  <a:pt x="119533" y="16727"/>
                  <a:pt x="120011" y="18183"/>
                  <a:pt x="120000" y="19877"/>
                </a:cubicBezTo>
                <a:cubicBezTo>
                  <a:pt x="119972" y="21561"/>
                  <a:pt x="119483" y="22983"/>
                  <a:pt x="118527" y="24122"/>
                </a:cubicBezTo>
                <a:lnTo>
                  <a:pt x="72256" y="79700"/>
                </a:lnTo>
                <a:lnTo>
                  <a:pt x="65867" y="87338"/>
                </a:lnTo>
                <a:cubicBezTo>
                  <a:pt x="64872" y="88550"/>
                  <a:pt x="63661" y="89133"/>
                  <a:pt x="62261" y="89133"/>
                </a:cubicBezTo>
                <a:cubicBezTo>
                  <a:pt x="60850" y="89133"/>
                  <a:pt x="59638" y="88544"/>
                  <a:pt x="58644" y="87338"/>
                </a:cubicBezTo>
                <a:lnTo>
                  <a:pt x="52132" y="79700"/>
                </a:lnTo>
                <a:lnTo>
                  <a:pt x="26558" y="48816"/>
                </a:lnTo>
                <a:cubicBezTo>
                  <a:pt x="25563" y="47627"/>
                  <a:pt x="25046" y="46188"/>
                  <a:pt x="25046" y="44477"/>
                </a:cubicBezTo>
                <a:cubicBezTo>
                  <a:pt x="25046" y="42794"/>
                  <a:pt x="25563" y="41344"/>
                  <a:pt x="26558" y="40150"/>
                </a:cubicBezTo>
                <a:lnTo>
                  <a:pt x="32930" y="32483"/>
                </a:lnTo>
                <a:cubicBezTo>
                  <a:pt x="33925" y="31305"/>
                  <a:pt x="35136" y="30700"/>
                  <a:pt x="36547" y="30700"/>
                </a:cubicBezTo>
                <a:cubicBezTo>
                  <a:pt x="37947" y="30700"/>
                  <a:pt x="39131" y="31305"/>
                  <a:pt x="40087" y="32483"/>
                </a:cubicBezTo>
                <a:lnTo>
                  <a:pt x="62222" y="59072"/>
                </a:lnTo>
                <a:lnTo>
                  <a:pt x="104793" y="7800"/>
                </a:lnTo>
                <a:cubicBezTo>
                  <a:pt x="105787" y="6594"/>
                  <a:pt x="107026" y="6022"/>
                  <a:pt x="108482" y="6038"/>
                </a:cubicBezTo>
                <a:cubicBezTo>
                  <a:pt x="109937" y="6072"/>
                  <a:pt x="111132" y="6661"/>
                  <a:pt x="112082" y="7800"/>
                </a:cubicBezTo>
                <a:lnTo>
                  <a:pt x="118527" y="155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12160249" y="5314776"/>
            <a:ext cx="736600" cy="622301"/>
          </a:xfrm>
          <a:custGeom>
            <a:pathLst>
              <a:path extrusionOk="0" h="120000" w="120000">
                <a:moveTo>
                  <a:pt x="97436" y="70544"/>
                </a:moveTo>
                <a:lnTo>
                  <a:pt x="110004" y="55544"/>
                </a:lnTo>
                <a:lnTo>
                  <a:pt x="110004" y="96022"/>
                </a:lnTo>
                <a:cubicBezTo>
                  <a:pt x="110004" y="99305"/>
                  <a:pt x="109460" y="102388"/>
                  <a:pt x="108371" y="105277"/>
                </a:cubicBezTo>
                <a:cubicBezTo>
                  <a:pt x="107282" y="108166"/>
                  <a:pt x="105843" y="110711"/>
                  <a:pt x="104020" y="112900"/>
                </a:cubicBezTo>
                <a:cubicBezTo>
                  <a:pt x="102198" y="115088"/>
                  <a:pt x="100092" y="116816"/>
                  <a:pt x="97697" y="118088"/>
                </a:cubicBezTo>
                <a:cubicBezTo>
                  <a:pt x="95303" y="119361"/>
                  <a:pt x="92736" y="120000"/>
                  <a:pt x="89947" y="120000"/>
                </a:cubicBezTo>
                <a:lnTo>
                  <a:pt x="19974" y="120000"/>
                </a:lnTo>
                <a:cubicBezTo>
                  <a:pt x="17240" y="120000"/>
                  <a:pt x="14645" y="119361"/>
                  <a:pt x="12195" y="118088"/>
                </a:cubicBezTo>
                <a:cubicBezTo>
                  <a:pt x="9750" y="116816"/>
                  <a:pt x="7628" y="115088"/>
                  <a:pt x="5844" y="112900"/>
                </a:cubicBezTo>
                <a:cubicBezTo>
                  <a:pt x="4078" y="110711"/>
                  <a:pt x="2650" y="108166"/>
                  <a:pt x="1589" y="105277"/>
                </a:cubicBezTo>
                <a:cubicBezTo>
                  <a:pt x="527" y="102388"/>
                  <a:pt x="0" y="99305"/>
                  <a:pt x="0" y="96022"/>
                </a:cubicBezTo>
                <a:lnTo>
                  <a:pt x="0" y="23977"/>
                </a:lnTo>
                <a:cubicBezTo>
                  <a:pt x="0" y="20677"/>
                  <a:pt x="527" y="17577"/>
                  <a:pt x="1589" y="14622"/>
                </a:cubicBezTo>
                <a:cubicBezTo>
                  <a:pt x="2650" y="11705"/>
                  <a:pt x="4078" y="9138"/>
                  <a:pt x="5844" y="7016"/>
                </a:cubicBezTo>
                <a:cubicBezTo>
                  <a:pt x="7628" y="4877"/>
                  <a:pt x="9750" y="3183"/>
                  <a:pt x="12195" y="1911"/>
                </a:cubicBezTo>
                <a:cubicBezTo>
                  <a:pt x="14645" y="638"/>
                  <a:pt x="17240" y="0"/>
                  <a:pt x="19974" y="0"/>
                </a:cubicBezTo>
                <a:lnTo>
                  <a:pt x="89947" y="0"/>
                </a:lnTo>
                <a:cubicBezTo>
                  <a:pt x="91130" y="0"/>
                  <a:pt x="92258" y="144"/>
                  <a:pt x="93330" y="455"/>
                </a:cubicBezTo>
                <a:lnTo>
                  <a:pt x="81163" y="15083"/>
                </a:lnTo>
                <a:lnTo>
                  <a:pt x="19974" y="15083"/>
                </a:lnTo>
                <a:cubicBezTo>
                  <a:pt x="17934" y="15083"/>
                  <a:pt x="16195" y="15933"/>
                  <a:pt x="14740" y="17694"/>
                </a:cubicBezTo>
                <a:cubicBezTo>
                  <a:pt x="13284" y="19422"/>
                  <a:pt x="12562" y="21527"/>
                  <a:pt x="12562" y="23977"/>
                </a:cubicBezTo>
                <a:lnTo>
                  <a:pt x="12562" y="96022"/>
                </a:lnTo>
                <a:cubicBezTo>
                  <a:pt x="12562" y="98472"/>
                  <a:pt x="13284" y="100561"/>
                  <a:pt x="14740" y="102288"/>
                </a:cubicBezTo>
                <a:cubicBezTo>
                  <a:pt x="16195" y="104055"/>
                  <a:pt x="17934" y="104933"/>
                  <a:pt x="19974" y="104933"/>
                </a:cubicBezTo>
                <a:lnTo>
                  <a:pt x="89947" y="104933"/>
                </a:lnTo>
                <a:cubicBezTo>
                  <a:pt x="91986" y="104933"/>
                  <a:pt x="93753" y="104055"/>
                  <a:pt x="95225" y="102288"/>
                </a:cubicBezTo>
                <a:cubicBezTo>
                  <a:pt x="96703" y="100561"/>
                  <a:pt x="97436" y="98472"/>
                  <a:pt x="97436" y="96022"/>
                </a:cubicBezTo>
                <a:lnTo>
                  <a:pt x="97436" y="70544"/>
                </a:lnTo>
                <a:close/>
                <a:moveTo>
                  <a:pt x="118527" y="15538"/>
                </a:moveTo>
                <a:cubicBezTo>
                  <a:pt x="119533" y="16727"/>
                  <a:pt x="120011" y="18183"/>
                  <a:pt x="120000" y="19877"/>
                </a:cubicBezTo>
                <a:cubicBezTo>
                  <a:pt x="119972" y="21561"/>
                  <a:pt x="119483" y="22983"/>
                  <a:pt x="118527" y="24122"/>
                </a:cubicBezTo>
                <a:lnTo>
                  <a:pt x="72256" y="79700"/>
                </a:lnTo>
                <a:lnTo>
                  <a:pt x="65867" y="87338"/>
                </a:lnTo>
                <a:cubicBezTo>
                  <a:pt x="64872" y="88550"/>
                  <a:pt x="63661" y="89133"/>
                  <a:pt x="62261" y="89133"/>
                </a:cubicBezTo>
                <a:cubicBezTo>
                  <a:pt x="60850" y="89133"/>
                  <a:pt x="59638" y="88544"/>
                  <a:pt x="58644" y="87338"/>
                </a:cubicBezTo>
                <a:lnTo>
                  <a:pt x="52132" y="79700"/>
                </a:lnTo>
                <a:lnTo>
                  <a:pt x="26558" y="48816"/>
                </a:lnTo>
                <a:cubicBezTo>
                  <a:pt x="25563" y="47627"/>
                  <a:pt x="25046" y="46188"/>
                  <a:pt x="25046" y="44477"/>
                </a:cubicBezTo>
                <a:cubicBezTo>
                  <a:pt x="25046" y="42794"/>
                  <a:pt x="25563" y="41344"/>
                  <a:pt x="26558" y="40150"/>
                </a:cubicBezTo>
                <a:lnTo>
                  <a:pt x="32930" y="32483"/>
                </a:lnTo>
                <a:cubicBezTo>
                  <a:pt x="33925" y="31305"/>
                  <a:pt x="35136" y="30700"/>
                  <a:pt x="36547" y="30700"/>
                </a:cubicBezTo>
                <a:cubicBezTo>
                  <a:pt x="37947" y="30700"/>
                  <a:pt x="39131" y="31305"/>
                  <a:pt x="40087" y="32483"/>
                </a:cubicBezTo>
                <a:lnTo>
                  <a:pt x="62222" y="59072"/>
                </a:lnTo>
                <a:lnTo>
                  <a:pt x="104793" y="7800"/>
                </a:lnTo>
                <a:cubicBezTo>
                  <a:pt x="105787" y="6594"/>
                  <a:pt x="107026" y="6022"/>
                  <a:pt x="108482" y="6038"/>
                </a:cubicBezTo>
                <a:cubicBezTo>
                  <a:pt x="109937" y="6072"/>
                  <a:pt x="111132" y="6661"/>
                  <a:pt x="112082" y="7800"/>
                </a:cubicBezTo>
                <a:lnTo>
                  <a:pt x="118527" y="155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Shape 623"/>
          <p:cNvGrpSpPr/>
          <p:nvPr/>
        </p:nvGrpSpPr>
        <p:grpSpPr>
          <a:xfrm>
            <a:off x="915075" y="1759988"/>
            <a:ext cx="22643458" cy="11481348"/>
            <a:chOff x="-3098124" y="-1408661"/>
            <a:chExt cx="22643458" cy="11481348"/>
          </a:xfrm>
        </p:grpSpPr>
        <p:sp>
          <p:nvSpPr>
            <p:cNvPr id="624" name="Shape 624"/>
            <p:cNvSpPr/>
            <p:nvPr/>
          </p:nvSpPr>
          <p:spPr>
            <a:xfrm rot="-1140709">
              <a:off x="-1440310" y="508982"/>
              <a:ext cx="2790554" cy="2336915"/>
            </a:xfrm>
            <a:custGeom>
              <a:pathLst>
                <a:path extrusionOk="0" h="120000" w="120000">
                  <a:moveTo>
                    <a:pt x="120000" y="52222"/>
                  </a:moveTo>
                  <a:cubicBezTo>
                    <a:pt x="120000" y="54981"/>
                    <a:pt x="119294" y="57394"/>
                    <a:pt x="117877" y="59485"/>
                  </a:cubicBezTo>
                  <a:cubicBezTo>
                    <a:pt x="116461" y="61576"/>
                    <a:pt x="114711" y="62911"/>
                    <a:pt x="112572" y="63550"/>
                  </a:cubicBezTo>
                  <a:lnTo>
                    <a:pt x="112572" y="92373"/>
                  </a:lnTo>
                  <a:cubicBezTo>
                    <a:pt x="112572" y="95654"/>
                    <a:pt x="111594" y="98473"/>
                    <a:pt x="109611" y="100809"/>
                  </a:cubicBezTo>
                  <a:cubicBezTo>
                    <a:pt x="107638" y="103161"/>
                    <a:pt x="105283" y="104318"/>
                    <a:pt x="102550" y="104318"/>
                  </a:cubicBezTo>
                  <a:cubicBezTo>
                    <a:pt x="99600" y="100775"/>
                    <a:pt x="96033" y="97350"/>
                    <a:pt x="91872" y="94002"/>
                  </a:cubicBezTo>
                  <a:cubicBezTo>
                    <a:pt x="87700" y="90671"/>
                    <a:pt x="83222" y="87624"/>
                    <a:pt x="78422" y="84832"/>
                  </a:cubicBezTo>
                  <a:cubicBezTo>
                    <a:pt x="73633" y="82057"/>
                    <a:pt x="68683" y="79660"/>
                    <a:pt x="63611" y="77681"/>
                  </a:cubicBezTo>
                  <a:cubicBezTo>
                    <a:pt x="58538" y="75706"/>
                    <a:pt x="53600" y="74405"/>
                    <a:pt x="48827" y="73782"/>
                  </a:cubicBezTo>
                  <a:cubicBezTo>
                    <a:pt x="46961" y="74405"/>
                    <a:pt x="45438" y="75428"/>
                    <a:pt x="44272" y="76902"/>
                  </a:cubicBezTo>
                  <a:cubicBezTo>
                    <a:pt x="43100" y="78370"/>
                    <a:pt x="42300" y="80000"/>
                    <a:pt x="41861" y="81779"/>
                  </a:cubicBezTo>
                  <a:cubicBezTo>
                    <a:pt x="41427" y="83575"/>
                    <a:pt x="41388" y="85421"/>
                    <a:pt x="41727" y="87295"/>
                  </a:cubicBezTo>
                  <a:cubicBezTo>
                    <a:pt x="42083" y="89175"/>
                    <a:pt x="42883" y="90871"/>
                    <a:pt x="44150" y="92373"/>
                  </a:cubicBezTo>
                  <a:cubicBezTo>
                    <a:pt x="43061" y="94491"/>
                    <a:pt x="42555" y="96466"/>
                    <a:pt x="42650" y="98278"/>
                  </a:cubicBezTo>
                  <a:cubicBezTo>
                    <a:pt x="42733" y="100058"/>
                    <a:pt x="43183" y="101804"/>
                    <a:pt x="43983" y="103467"/>
                  </a:cubicBezTo>
                  <a:cubicBezTo>
                    <a:pt x="44772" y="105152"/>
                    <a:pt x="45861" y="106731"/>
                    <a:pt x="47211" y="108266"/>
                  </a:cubicBezTo>
                  <a:cubicBezTo>
                    <a:pt x="48538" y="109801"/>
                    <a:pt x="49983" y="111336"/>
                    <a:pt x="51505" y="112837"/>
                  </a:cubicBezTo>
                  <a:cubicBezTo>
                    <a:pt x="50633" y="115089"/>
                    <a:pt x="49127" y="116785"/>
                    <a:pt x="46977" y="117964"/>
                  </a:cubicBezTo>
                  <a:cubicBezTo>
                    <a:pt x="44827" y="119138"/>
                    <a:pt x="42527" y="119788"/>
                    <a:pt x="40066" y="119955"/>
                  </a:cubicBezTo>
                  <a:cubicBezTo>
                    <a:pt x="37622" y="120116"/>
                    <a:pt x="35227" y="119838"/>
                    <a:pt x="32872" y="119138"/>
                  </a:cubicBezTo>
                  <a:cubicBezTo>
                    <a:pt x="30533" y="118420"/>
                    <a:pt x="28683" y="117291"/>
                    <a:pt x="27350" y="115729"/>
                  </a:cubicBezTo>
                  <a:cubicBezTo>
                    <a:pt x="26561" y="112559"/>
                    <a:pt x="25694" y="109311"/>
                    <a:pt x="24738" y="105969"/>
                  </a:cubicBezTo>
                  <a:cubicBezTo>
                    <a:pt x="23788" y="102621"/>
                    <a:pt x="23000" y="99224"/>
                    <a:pt x="22400" y="95782"/>
                  </a:cubicBezTo>
                  <a:cubicBezTo>
                    <a:pt x="21788" y="92306"/>
                    <a:pt x="21488" y="88714"/>
                    <a:pt x="21488" y="84977"/>
                  </a:cubicBezTo>
                  <a:cubicBezTo>
                    <a:pt x="21488" y="81273"/>
                    <a:pt x="22005" y="77325"/>
                    <a:pt x="23055" y="73148"/>
                  </a:cubicBezTo>
                  <a:lnTo>
                    <a:pt x="10022" y="73148"/>
                  </a:lnTo>
                  <a:cubicBezTo>
                    <a:pt x="7288" y="73148"/>
                    <a:pt x="4938" y="71986"/>
                    <a:pt x="2966" y="69639"/>
                  </a:cubicBezTo>
                  <a:cubicBezTo>
                    <a:pt x="977" y="67287"/>
                    <a:pt x="0" y="64462"/>
                    <a:pt x="0" y="61120"/>
                  </a:cubicBezTo>
                  <a:lnTo>
                    <a:pt x="0" y="43230"/>
                  </a:lnTo>
                  <a:cubicBezTo>
                    <a:pt x="0" y="39949"/>
                    <a:pt x="977" y="37130"/>
                    <a:pt x="2922" y="34728"/>
                  </a:cubicBezTo>
                  <a:cubicBezTo>
                    <a:pt x="4883" y="32364"/>
                    <a:pt x="7250" y="31169"/>
                    <a:pt x="10022" y="31169"/>
                  </a:cubicBezTo>
                  <a:lnTo>
                    <a:pt x="42516" y="31169"/>
                  </a:lnTo>
                  <a:cubicBezTo>
                    <a:pt x="47505" y="31169"/>
                    <a:pt x="52827" y="30307"/>
                    <a:pt x="58472" y="28561"/>
                  </a:cubicBezTo>
                  <a:cubicBezTo>
                    <a:pt x="64116" y="26814"/>
                    <a:pt x="69650" y="24462"/>
                    <a:pt x="75061" y="21543"/>
                  </a:cubicBezTo>
                  <a:cubicBezTo>
                    <a:pt x="80488" y="18590"/>
                    <a:pt x="85605" y="15259"/>
                    <a:pt x="90405" y="11522"/>
                  </a:cubicBezTo>
                  <a:cubicBezTo>
                    <a:pt x="95194" y="7818"/>
                    <a:pt x="99244" y="3964"/>
                    <a:pt x="102550" y="0"/>
                  </a:cubicBezTo>
                  <a:cubicBezTo>
                    <a:pt x="105283" y="0"/>
                    <a:pt x="107638" y="1190"/>
                    <a:pt x="109611" y="3525"/>
                  </a:cubicBezTo>
                  <a:cubicBezTo>
                    <a:pt x="111594" y="5877"/>
                    <a:pt x="112572" y="8714"/>
                    <a:pt x="112572" y="12045"/>
                  </a:cubicBezTo>
                  <a:lnTo>
                    <a:pt x="112572" y="40784"/>
                  </a:lnTo>
                  <a:cubicBezTo>
                    <a:pt x="114711" y="41406"/>
                    <a:pt x="116461" y="42774"/>
                    <a:pt x="117877" y="44882"/>
                  </a:cubicBezTo>
                  <a:cubicBezTo>
                    <a:pt x="119294" y="47017"/>
                    <a:pt x="120000" y="49464"/>
                    <a:pt x="120000" y="52222"/>
                  </a:cubicBezTo>
                  <a:moveTo>
                    <a:pt x="102550" y="15876"/>
                  </a:moveTo>
                  <a:cubicBezTo>
                    <a:pt x="99244" y="18946"/>
                    <a:pt x="95638" y="21915"/>
                    <a:pt x="91738" y="24757"/>
                  </a:cubicBezTo>
                  <a:cubicBezTo>
                    <a:pt x="87833" y="27599"/>
                    <a:pt x="83700" y="30157"/>
                    <a:pt x="79333" y="32442"/>
                  </a:cubicBezTo>
                  <a:cubicBezTo>
                    <a:pt x="74966" y="34728"/>
                    <a:pt x="70522" y="36752"/>
                    <a:pt x="65988" y="38498"/>
                  </a:cubicBezTo>
                  <a:cubicBezTo>
                    <a:pt x="61450" y="40244"/>
                    <a:pt x="56972" y="41501"/>
                    <a:pt x="52538" y="42285"/>
                  </a:cubicBezTo>
                  <a:lnTo>
                    <a:pt x="52538" y="62132"/>
                  </a:lnTo>
                  <a:cubicBezTo>
                    <a:pt x="56972" y="62977"/>
                    <a:pt x="61450" y="64251"/>
                    <a:pt x="65988" y="65964"/>
                  </a:cubicBezTo>
                  <a:cubicBezTo>
                    <a:pt x="70522" y="67676"/>
                    <a:pt x="74966" y="69717"/>
                    <a:pt x="79333" y="72053"/>
                  </a:cubicBezTo>
                  <a:cubicBezTo>
                    <a:pt x="83700" y="74405"/>
                    <a:pt x="87850" y="76980"/>
                    <a:pt x="91805" y="79788"/>
                  </a:cubicBezTo>
                  <a:cubicBezTo>
                    <a:pt x="95750" y="82613"/>
                    <a:pt x="99338" y="85533"/>
                    <a:pt x="102550" y="88536"/>
                  </a:cubicBezTo>
                  <a:lnTo>
                    <a:pt x="102550" y="158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-3098124" y="-1408661"/>
              <a:ext cx="6172202" cy="6172202"/>
            </a:xfrm>
            <a:custGeom>
              <a:pathLst>
                <a:path extrusionOk="0" h="120000" w="120000">
                  <a:moveTo>
                    <a:pt x="102425" y="17574"/>
                  </a:moveTo>
                  <a:cubicBezTo>
                    <a:pt x="125853" y="41002"/>
                    <a:pt x="125853" y="78991"/>
                    <a:pt x="102425" y="102425"/>
                  </a:cubicBezTo>
                  <a:cubicBezTo>
                    <a:pt x="78991" y="125853"/>
                    <a:pt x="41002" y="125853"/>
                    <a:pt x="17574" y="102425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25" y="17574"/>
                  </a:cubicBezTo>
                </a:path>
              </a:pathLst>
            </a:custGeom>
            <a:noFill/>
            <a:ln cap="flat" cmpd="sng" w="1905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3635082" y="168890"/>
              <a:ext cx="15910251" cy="157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9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Проблемы и у продавцов?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3635082" y="2686050"/>
              <a:ext cx="14791585" cy="7386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SzPct val="100000"/>
                <a:buFont typeface="Source Sans Pro"/>
                <a:buChar char="-"/>
              </a:pPr>
              <a: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скорее всего не знают, что такое маржинальность и МРЦ</a:t>
              </a:r>
              <a:b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</a:p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SzPct val="100000"/>
                <a:buFont typeface="Source Sans Pro"/>
                <a:buChar char="-"/>
              </a:pPr>
              <a: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что вы мне навязывайте МРЦ? В своем бизнесе только я и рынок решают, какую цену мне ставить на продукт!</a:t>
              </a:r>
            </a:p>
            <a:p>
              <a:pPr indent="0" lvl="0" marL="0" marR="0" rtl="0" algn="just">
                <a:spcBef>
                  <a:spcPts val="0"/>
                </a:spcBef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SzPct val="100000"/>
                <a:buFont typeface="Source Sans Pro"/>
                <a:buChar char="-"/>
              </a:pPr>
              <a: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привыкли к формату прайс-листа excel “пришлите-дайте” (скиньте прайс-лист)</a:t>
              </a:r>
            </a:p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Font typeface="Source Sans Pro"/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SzPct val="100000"/>
                <a:buFont typeface="Source Sans Pro"/>
                <a:buChar char="-"/>
              </a:pPr>
              <a: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не хотят и не умеют читать информацию на сайте (дайте прайс по боксам и мехам, пришлите список вкусов)</a:t>
              </a:r>
            </a:p>
            <a:p>
              <a:pPr indent="-571500" lvl="0" marL="571500" marR="0" rtl="0" algn="just">
                <a:spcBef>
                  <a:spcPts val="0"/>
                </a:spcBef>
                <a:buClr>
                  <a:srgbClr val="FFFFFF"/>
                </a:buClr>
                <a:buFont typeface="Source Sans Pro"/>
                <a:buNone/>
              </a:pPr>
              <a:r>
                <a:t/>
              </a:r>
              <a:endParaRPr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just">
                <a:spcBef>
                  <a:spcPts val="0"/>
                </a:spcBef>
                <a:buSzPct val="25000"/>
                <a:buNone/>
              </a:pPr>
              <a:r>
                <a:rPr lang="ru-RU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   просто считают, что им что-то должны</a:t>
              </a:r>
            </a:p>
          </p:txBody>
        </p:sp>
        <p:sp>
          <p:nvSpPr>
            <p:cNvPr id="628" name="Shape 628"/>
            <p:cNvSpPr/>
            <p:nvPr/>
          </p:nvSpPr>
          <p:spPr>
            <a:xfrm>
              <a:off x="7632700" y="2101850"/>
              <a:ext cx="1948794" cy="215899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rgbClr val="FBB22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9620467" y="2101850"/>
              <a:ext cx="1948794" cy="215899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2BC2AC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11608238" y="2101850"/>
              <a:ext cx="1948794" cy="215899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rgbClr val="655A7C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13570609" y="2101850"/>
              <a:ext cx="1948794" cy="215899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AC7E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Shape 636"/>
          <p:cNvGrpSpPr/>
          <p:nvPr/>
        </p:nvGrpSpPr>
        <p:grpSpPr>
          <a:xfrm>
            <a:off x="419271" y="4229100"/>
            <a:ext cx="11323831" cy="5118101"/>
            <a:chOff x="-1117428" y="0"/>
            <a:chExt cx="11323830" cy="5118100"/>
          </a:xfrm>
        </p:grpSpPr>
        <p:sp>
          <p:nvSpPr>
            <p:cNvPr id="637" name="Shape 637"/>
            <p:cNvSpPr/>
            <p:nvPr/>
          </p:nvSpPr>
          <p:spPr>
            <a:xfrm>
              <a:off x="5295900" y="0"/>
              <a:ext cx="3364091" cy="2660950"/>
            </a:xfrm>
            <a:custGeom>
              <a:pathLst>
                <a:path extrusionOk="0" h="120000" w="120000">
                  <a:moveTo>
                    <a:pt x="118144" y="12811"/>
                  </a:moveTo>
                  <a:cubicBezTo>
                    <a:pt x="105138" y="8301"/>
                    <a:pt x="91372" y="7655"/>
                    <a:pt x="78138" y="10879"/>
                  </a:cubicBezTo>
                  <a:cubicBezTo>
                    <a:pt x="64905" y="14091"/>
                    <a:pt x="52288" y="21268"/>
                    <a:pt x="41600" y="31613"/>
                  </a:cubicBezTo>
                  <a:cubicBezTo>
                    <a:pt x="30894" y="41941"/>
                    <a:pt x="22100" y="55398"/>
                    <a:pt x="16116" y="70670"/>
                  </a:cubicBezTo>
                  <a:cubicBezTo>
                    <a:pt x="13127" y="78303"/>
                    <a:pt x="10833" y="86376"/>
                    <a:pt x="9305" y="94678"/>
                  </a:cubicBezTo>
                  <a:cubicBezTo>
                    <a:pt x="7772" y="102979"/>
                    <a:pt x="7011" y="111492"/>
                    <a:pt x="7011" y="119999"/>
                  </a:cubicBezTo>
                  <a:lnTo>
                    <a:pt x="0" y="119999"/>
                  </a:lnTo>
                  <a:cubicBezTo>
                    <a:pt x="0" y="110830"/>
                    <a:pt x="822" y="101632"/>
                    <a:pt x="2477" y="92662"/>
                  </a:cubicBezTo>
                  <a:cubicBezTo>
                    <a:pt x="4122" y="83698"/>
                    <a:pt x="6605" y="74974"/>
                    <a:pt x="9838" y="66728"/>
                  </a:cubicBezTo>
                  <a:cubicBezTo>
                    <a:pt x="16300" y="50237"/>
                    <a:pt x="25788" y="35711"/>
                    <a:pt x="37344" y="24564"/>
                  </a:cubicBezTo>
                  <a:cubicBezTo>
                    <a:pt x="48883" y="13395"/>
                    <a:pt x="62516" y="5634"/>
                    <a:pt x="76811" y="2171"/>
                  </a:cubicBezTo>
                  <a:cubicBezTo>
                    <a:pt x="83961" y="423"/>
                    <a:pt x="91250" y="-261"/>
                    <a:pt x="98488" y="83"/>
                  </a:cubicBezTo>
                  <a:cubicBezTo>
                    <a:pt x="105738" y="434"/>
                    <a:pt x="112983" y="1820"/>
                    <a:pt x="120000" y="4259"/>
                  </a:cubicBezTo>
                  <a:cubicBezTo>
                    <a:pt x="120000" y="4259"/>
                    <a:pt x="118144" y="12811"/>
                    <a:pt x="118144" y="128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5484908" y="189120"/>
              <a:ext cx="4445085" cy="2464275"/>
            </a:xfrm>
            <a:custGeom>
              <a:pathLst>
                <a:path extrusionOk="0" h="120000" w="120000">
                  <a:moveTo>
                    <a:pt x="115733" y="54473"/>
                  </a:moveTo>
                  <a:cubicBezTo>
                    <a:pt x="111938" y="45194"/>
                    <a:pt x="107332" y="36987"/>
                    <a:pt x="102143" y="30266"/>
                  </a:cubicBezTo>
                  <a:cubicBezTo>
                    <a:pt x="96954" y="23534"/>
                    <a:pt x="91176" y="18276"/>
                    <a:pt x="85087" y="14780"/>
                  </a:cubicBezTo>
                  <a:cubicBezTo>
                    <a:pt x="72914" y="7743"/>
                    <a:pt x="59513" y="7850"/>
                    <a:pt x="47368" y="15074"/>
                  </a:cubicBezTo>
                  <a:cubicBezTo>
                    <a:pt x="41301" y="18671"/>
                    <a:pt x="35551" y="24014"/>
                    <a:pt x="30395" y="30831"/>
                  </a:cubicBezTo>
                  <a:cubicBezTo>
                    <a:pt x="25240" y="37642"/>
                    <a:pt x="20673" y="45911"/>
                    <a:pt x="16923" y="55247"/>
                  </a:cubicBezTo>
                  <a:cubicBezTo>
                    <a:pt x="13167" y="64583"/>
                    <a:pt x="10233" y="74980"/>
                    <a:pt x="8267" y="85960"/>
                  </a:cubicBezTo>
                  <a:cubicBezTo>
                    <a:pt x="6300" y="96928"/>
                    <a:pt x="5300" y="108461"/>
                    <a:pt x="5305" y="120000"/>
                  </a:cubicBezTo>
                  <a:lnTo>
                    <a:pt x="0" y="120000"/>
                  </a:lnTo>
                  <a:cubicBezTo>
                    <a:pt x="-5" y="107489"/>
                    <a:pt x="1077" y="94940"/>
                    <a:pt x="3222" y="83012"/>
                  </a:cubicBezTo>
                  <a:cubicBezTo>
                    <a:pt x="5355" y="71078"/>
                    <a:pt x="8550" y="59771"/>
                    <a:pt x="12628" y="49622"/>
                  </a:cubicBezTo>
                  <a:cubicBezTo>
                    <a:pt x="16700" y="39484"/>
                    <a:pt x="21656" y="30504"/>
                    <a:pt x="27262" y="23099"/>
                  </a:cubicBezTo>
                  <a:cubicBezTo>
                    <a:pt x="32862" y="15701"/>
                    <a:pt x="39112" y="9883"/>
                    <a:pt x="45713" y="5981"/>
                  </a:cubicBezTo>
                  <a:cubicBezTo>
                    <a:pt x="58930" y="-1875"/>
                    <a:pt x="73453" y="-1993"/>
                    <a:pt x="86704" y="5653"/>
                  </a:cubicBezTo>
                  <a:cubicBezTo>
                    <a:pt x="93326" y="9454"/>
                    <a:pt x="99604" y="15175"/>
                    <a:pt x="105238" y="22489"/>
                  </a:cubicBezTo>
                  <a:cubicBezTo>
                    <a:pt x="110877" y="29798"/>
                    <a:pt x="115877" y="38699"/>
                    <a:pt x="120000" y="48780"/>
                  </a:cubicBezTo>
                  <a:cubicBezTo>
                    <a:pt x="120000" y="48780"/>
                    <a:pt x="115733" y="54473"/>
                    <a:pt x="115733" y="54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5673917" y="378241"/>
              <a:ext cx="4532484" cy="4535156"/>
            </a:xfrm>
            <a:custGeom>
              <a:pathLst>
                <a:path extrusionOk="0" h="120000" w="120000">
                  <a:moveTo>
                    <a:pt x="59997" y="114795"/>
                  </a:moveTo>
                  <a:cubicBezTo>
                    <a:pt x="65387" y="114795"/>
                    <a:pt x="70766" y="114009"/>
                    <a:pt x="75914" y="112450"/>
                  </a:cubicBezTo>
                  <a:cubicBezTo>
                    <a:pt x="81058" y="110891"/>
                    <a:pt x="85965" y="108563"/>
                    <a:pt x="90441" y="105568"/>
                  </a:cubicBezTo>
                  <a:cubicBezTo>
                    <a:pt x="94911" y="102573"/>
                    <a:pt x="98944" y="98916"/>
                    <a:pt x="102360" y="94760"/>
                  </a:cubicBezTo>
                  <a:cubicBezTo>
                    <a:pt x="105776" y="90604"/>
                    <a:pt x="108580" y="85937"/>
                    <a:pt x="110638" y="80974"/>
                  </a:cubicBezTo>
                  <a:cubicBezTo>
                    <a:pt x="112702" y="76004"/>
                    <a:pt x="114015" y="70732"/>
                    <a:pt x="114531" y="65376"/>
                  </a:cubicBezTo>
                  <a:cubicBezTo>
                    <a:pt x="115053" y="60019"/>
                    <a:pt x="114795" y="54573"/>
                    <a:pt x="113751" y="49301"/>
                  </a:cubicBezTo>
                  <a:cubicBezTo>
                    <a:pt x="112708" y="44023"/>
                    <a:pt x="110880" y="38908"/>
                    <a:pt x="108333" y="34168"/>
                  </a:cubicBezTo>
                  <a:cubicBezTo>
                    <a:pt x="105798" y="29423"/>
                    <a:pt x="102551" y="25060"/>
                    <a:pt x="98748" y="21251"/>
                  </a:cubicBezTo>
                  <a:cubicBezTo>
                    <a:pt x="94939" y="17443"/>
                    <a:pt x="90576" y="14201"/>
                    <a:pt x="85831" y="11660"/>
                  </a:cubicBezTo>
                  <a:cubicBezTo>
                    <a:pt x="81086" y="9119"/>
                    <a:pt x="75976" y="7291"/>
                    <a:pt x="70698" y="6242"/>
                  </a:cubicBezTo>
                  <a:cubicBezTo>
                    <a:pt x="65426" y="5204"/>
                    <a:pt x="59980" y="4941"/>
                    <a:pt x="54623" y="5462"/>
                  </a:cubicBezTo>
                  <a:cubicBezTo>
                    <a:pt x="49261" y="5984"/>
                    <a:pt x="43995" y="7297"/>
                    <a:pt x="39025" y="9361"/>
                  </a:cubicBezTo>
                  <a:cubicBezTo>
                    <a:pt x="34062" y="11419"/>
                    <a:pt x="29401" y="14218"/>
                    <a:pt x="25239" y="17639"/>
                  </a:cubicBezTo>
                  <a:cubicBezTo>
                    <a:pt x="21077" y="21049"/>
                    <a:pt x="17420" y="25088"/>
                    <a:pt x="14431" y="29558"/>
                  </a:cubicBezTo>
                  <a:cubicBezTo>
                    <a:pt x="11436" y="34028"/>
                    <a:pt x="9108" y="38941"/>
                    <a:pt x="7549" y="44085"/>
                  </a:cubicBezTo>
                  <a:cubicBezTo>
                    <a:pt x="5990" y="49228"/>
                    <a:pt x="5199" y="54607"/>
                    <a:pt x="5199" y="59997"/>
                  </a:cubicBezTo>
                  <a:lnTo>
                    <a:pt x="0" y="59997"/>
                  </a:lnTo>
                  <a:cubicBezTo>
                    <a:pt x="0" y="54107"/>
                    <a:pt x="858" y="48213"/>
                    <a:pt x="2568" y="42576"/>
                  </a:cubicBezTo>
                  <a:cubicBezTo>
                    <a:pt x="4273" y="36939"/>
                    <a:pt x="6825" y="31560"/>
                    <a:pt x="10107" y="26664"/>
                  </a:cubicBezTo>
                  <a:cubicBezTo>
                    <a:pt x="13382" y="21767"/>
                    <a:pt x="17381" y="17353"/>
                    <a:pt x="21935" y="13618"/>
                  </a:cubicBezTo>
                  <a:cubicBezTo>
                    <a:pt x="26490" y="9877"/>
                    <a:pt x="31588" y="6803"/>
                    <a:pt x="37034" y="4554"/>
                  </a:cubicBezTo>
                  <a:cubicBezTo>
                    <a:pt x="47915" y="16"/>
                    <a:pt x="60148" y="-1149"/>
                    <a:pt x="71708" y="1138"/>
                  </a:cubicBezTo>
                  <a:cubicBezTo>
                    <a:pt x="77491" y="2282"/>
                    <a:pt x="83094" y="4290"/>
                    <a:pt x="88287" y="7072"/>
                  </a:cubicBezTo>
                  <a:cubicBezTo>
                    <a:pt x="93481" y="9854"/>
                    <a:pt x="98260" y="13405"/>
                    <a:pt x="102427" y="17572"/>
                  </a:cubicBezTo>
                  <a:cubicBezTo>
                    <a:pt x="106589" y="21734"/>
                    <a:pt x="110145" y="26518"/>
                    <a:pt x="112927" y="31712"/>
                  </a:cubicBezTo>
                  <a:cubicBezTo>
                    <a:pt x="115709" y="36900"/>
                    <a:pt x="117717" y="42508"/>
                    <a:pt x="118855" y="48291"/>
                  </a:cubicBezTo>
                  <a:cubicBezTo>
                    <a:pt x="121149" y="59845"/>
                    <a:pt x="119983" y="72084"/>
                    <a:pt x="115445" y="82965"/>
                  </a:cubicBezTo>
                  <a:cubicBezTo>
                    <a:pt x="113190" y="88405"/>
                    <a:pt x="110122" y="93509"/>
                    <a:pt x="106381" y="98064"/>
                  </a:cubicBezTo>
                  <a:cubicBezTo>
                    <a:pt x="102640" y="102618"/>
                    <a:pt x="98232" y="106617"/>
                    <a:pt x="93335" y="109892"/>
                  </a:cubicBezTo>
                  <a:cubicBezTo>
                    <a:pt x="88439" y="113174"/>
                    <a:pt x="83060" y="115720"/>
                    <a:pt x="77423" y="117431"/>
                  </a:cubicBezTo>
                  <a:cubicBezTo>
                    <a:pt x="71781" y="119141"/>
                    <a:pt x="65892" y="120000"/>
                    <a:pt x="59997" y="120000"/>
                  </a:cubicBezTo>
                  <a:cubicBezTo>
                    <a:pt x="59997" y="120000"/>
                    <a:pt x="59997" y="114795"/>
                    <a:pt x="59997" y="1147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-1117428" y="3052306"/>
              <a:ext cx="8323302" cy="121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lang="ru-RU" sz="72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Чупрун Александр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0" y="4229100"/>
              <a:ext cx="72009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Управляющий партнер бренда GooVape</a:t>
              </a:r>
              <a:b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shop_orders@goovape.com</a:t>
              </a:r>
              <a:b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ru-RU" sz="2400" u="sng">
                  <a:solidFill>
                    <a:schemeClr val="hlink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3"/>
                </a:rPr>
                <a:t>http://goovape.com</a:t>
              </a:r>
              <a:b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ru-RU" sz="2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+79910013029</a:t>
              </a:r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12589923" y="4303256"/>
            <a:ext cx="8635183" cy="5234444"/>
            <a:chOff x="0" y="124956"/>
            <a:chExt cx="8635182" cy="5234442"/>
          </a:xfrm>
        </p:grpSpPr>
        <p:sp>
          <p:nvSpPr>
            <p:cNvPr id="643" name="Shape 643"/>
            <p:cNvSpPr/>
            <p:nvPr/>
          </p:nvSpPr>
          <p:spPr>
            <a:xfrm>
              <a:off x="1559323" y="2698493"/>
              <a:ext cx="3364050" cy="2660904"/>
            </a:xfrm>
            <a:custGeom>
              <a:pathLst>
                <a:path extrusionOk="0" h="120000" w="120000">
                  <a:moveTo>
                    <a:pt x="1855" y="107178"/>
                  </a:moveTo>
                  <a:cubicBezTo>
                    <a:pt x="14861" y="111693"/>
                    <a:pt x="28627" y="112339"/>
                    <a:pt x="41855" y="109115"/>
                  </a:cubicBezTo>
                  <a:cubicBezTo>
                    <a:pt x="55094" y="105903"/>
                    <a:pt x="67711" y="98726"/>
                    <a:pt x="78400" y="88377"/>
                  </a:cubicBezTo>
                  <a:cubicBezTo>
                    <a:pt x="89105" y="78060"/>
                    <a:pt x="97900" y="64598"/>
                    <a:pt x="103877" y="49321"/>
                  </a:cubicBezTo>
                  <a:cubicBezTo>
                    <a:pt x="106872" y="41688"/>
                    <a:pt x="109166" y="33621"/>
                    <a:pt x="110694" y="25315"/>
                  </a:cubicBezTo>
                  <a:cubicBezTo>
                    <a:pt x="112227" y="17019"/>
                    <a:pt x="112988" y="8501"/>
                    <a:pt x="112988" y="0"/>
                  </a:cubicBezTo>
                  <a:lnTo>
                    <a:pt x="120000" y="0"/>
                  </a:lnTo>
                  <a:cubicBezTo>
                    <a:pt x="120000" y="9163"/>
                    <a:pt x="119177" y="18366"/>
                    <a:pt x="117527" y="27330"/>
                  </a:cubicBezTo>
                  <a:cubicBezTo>
                    <a:pt x="115872" y="36293"/>
                    <a:pt x="113394" y="45018"/>
                    <a:pt x="110161" y="53263"/>
                  </a:cubicBezTo>
                  <a:cubicBezTo>
                    <a:pt x="103700" y="69759"/>
                    <a:pt x="94211" y="84279"/>
                    <a:pt x="82655" y="95431"/>
                  </a:cubicBezTo>
                  <a:cubicBezTo>
                    <a:pt x="71116" y="106599"/>
                    <a:pt x="57483" y="114354"/>
                    <a:pt x="43183" y="117828"/>
                  </a:cubicBezTo>
                  <a:cubicBezTo>
                    <a:pt x="36038" y="119565"/>
                    <a:pt x="28750" y="120256"/>
                    <a:pt x="21511" y="119910"/>
                  </a:cubicBezTo>
                  <a:cubicBezTo>
                    <a:pt x="14261" y="119560"/>
                    <a:pt x="7016" y="118168"/>
                    <a:pt x="0" y="115735"/>
                  </a:cubicBezTo>
                  <a:cubicBezTo>
                    <a:pt x="0" y="115735"/>
                    <a:pt x="1855" y="107178"/>
                    <a:pt x="1855" y="107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283512" y="2698493"/>
              <a:ext cx="4445132" cy="2464209"/>
            </a:xfrm>
            <a:custGeom>
              <a:pathLst>
                <a:path extrusionOk="0" h="120000" w="120000">
                  <a:moveTo>
                    <a:pt x="4266" y="65526"/>
                  </a:moveTo>
                  <a:cubicBezTo>
                    <a:pt x="8061" y="74805"/>
                    <a:pt x="12666" y="83012"/>
                    <a:pt x="17855" y="89733"/>
                  </a:cubicBezTo>
                  <a:cubicBezTo>
                    <a:pt x="23044" y="96465"/>
                    <a:pt x="28816" y="101723"/>
                    <a:pt x="34905" y="105219"/>
                  </a:cubicBezTo>
                  <a:cubicBezTo>
                    <a:pt x="47083" y="112256"/>
                    <a:pt x="60483" y="112149"/>
                    <a:pt x="72627" y="104925"/>
                  </a:cubicBezTo>
                  <a:cubicBezTo>
                    <a:pt x="78694" y="101328"/>
                    <a:pt x="84450" y="95985"/>
                    <a:pt x="89605" y="89168"/>
                  </a:cubicBezTo>
                  <a:cubicBezTo>
                    <a:pt x="94761" y="82357"/>
                    <a:pt x="99322" y="74088"/>
                    <a:pt x="103072" y="64752"/>
                  </a:cubicBezTo>
                  <a:cubicBezTo>
                    <a:pt x="106827" y="55416"/>
                    <a:pt x="109761" y="45013"/>
                    <a:pt x="111727" y="34039"/>
                  </a:cubicBezTo>
                  <a:cubicBezTo>
                    <a:pt x="113700" y="23065"/>
                    <a:pt x="114694" y="11527"/>
                    <a:pt x="114688" y="0"/>
                  </a:cubicBezTo>
                  <a:lnTo>
                    <a:pt x="120000" y="0"/>
                  </a:lnTo>
                  <a:cubicBezTo>
                    <a:pt x="120000" y="12510"/>
                    <a:pt x="118916" y="25053"/>
                    <a:pt x="116777" y="36987"/>
                  </a:cubicBezTo>
                  <a:cubicBezTo>
                    <a:pt x="114638" y="48921"/>
                    <a:pt x="111444" y="60228"/>
                    <a:pt x="107366" y="70372"/>
                  </a:cubicBezTo>
                  <a:cubicBezTo>
                    <a:pt x="103294" y="80515"/>
                    <a:pt x="98338" y="89495"/>
                    <a:pt x="92738" y="96900"/>
                  </a:cubicBezTo>
                  <a:cubicBezTo>
                    <a:pt x="87138" y="104298"/>
                    <a:pt x="80883" y="110116"/>
                    <a:pt x="74283" y="114018"/>
                  </a:cubicBezTo>
                  <a:cubicBezTo>
                    <a:pt x="61066" y="121880"/>
                    <a:pt x="46544" y="121993"/>
                    <a:pt x="33300" y="114346"/>
                  </a:cubicBezTo>
                  <a:cubicBezTo>
                    <a:pt x="26677" y="110539"/>
                    <a:pt x="20394" y="104824"/>
                    <a:pt x="14761" y="97510"/>
                  </a:cubicBezTo>
                  <a:cubicBezTo>
                    <a:pt x="9122" y="90207"/>
                    <a:pt x="4122" y="81300"/>
                    <a:pt x="0" y="71219"/>
                  </a:cubicBezTo>
                  <a:cubicBezTo>
                    <a:pt x="0" y="71219"/>
                    <a:pt x="4266" y="65526"/>
                    <a:pt x="4266" y="65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0" y="429041"/>
              <a:ext cx="4532511" cy="4535193"/>
            </a:xfrm>
            <a:custGeom>
              <a:pathLst>
                <a:path extrusionOk="0" h="120000" w="120000">
                  <a:moveTo>
                    <a:pt x="59997" y="5204"/>
                  </a:moveTo>
                  <a:cubicBezTo>
                    <a:pt x="54607" y="5204"/>
                    <a:pt x="49233" y="5990"/>
                    <a:pt x="44085" y="7549"/>
                  </a:cubicBezTo>
                  <a:cubicBezTo>
                    <a:pt x="38941" y="9108"/>
                    <a:pt x="34028" y="11436"/>
                    <a:pt x="29558" y="14431"/>
                  </a:cubicBezTo>
                  <a:cubicBezTo>
                    <a:pt x="25088" y="17426"/>
                    <a:pt x="21055" y="21077"/>
                    <a:pt x="17639" y="25239"/>
                  </a:cubicBezTo>
                  <a:cubicBezTo>
                    <a:pt x="14223" y="29395"/>
                    <a:pt x="11419" y="34062"/>
                    <a:pt x="9361" y="39025"/>
                  </a:cubicBezTo>
                  <a:cubicBezTo>
                    <a:pt x="7297" y="43995"/>
                    <a:pt x="5984" y="49267"/>
                    <a:pt x="5468" y="54623"/>
                  </a:cubicBezTo>
                  <a:cubicBezTo>
                    <a:pt x="4946" y="59980"/>
                    <a:pt x="5204" y="65426"/>
                    <a:pt x="6248" y="70698"/>
                  </a:cubicBezTo>
                  <a:cubicBezTo>
                    <a:pt x="7291" y="75976"/>
                    <a:pt x="9125" y="81091"/>
                    <a:pt x="11660" y="85831"/>
                  </a:cubicBezTo>
                  <a:cubicBezTo>
                    <a:pt x="14201" y="90576"/>
                    <a:pt x="17448" y="94939"/>
                    <a:pt x="21257" y="98748"/>
                  </a:cubicBezTo>
                  <a:cubicBezTo>
                    <a:pt x="25060" y="102556"/>
                    <a:pt x="29429" y="105798"/>
                    <a:pt x="34168" y="108339"/>
                  </a:cubicBezTo>
                  <a:cubicBezTo>
                    <a:pt x="38913" y="110880"/>
                    <a:pt x="44023" y="112708"/>
                    <a:pt x="49301" y="113751"/>
                  </a:cubicBezTo>
                  <a:cubicBezTo>
                    <a:pt x="54573" y="114795"/>
                    <a:pt x="60019" y="115058"/>
                    <a:pt x="65376" y="114531"/>
                  </a:cubicBezTo>
                  <a:cubicBezTo>
                    <a:pt x="70738" y="114015"/>
                    <a:pt x="76004" y="112702"/>
                    <a:pt x="80968" y="110638"/>
                  </a:cubicBezTo>
                  <a:cubicBezTo>
                    <a:pt x="85937" y="108580"/>
                    <a:pt x="90598" y="105781"/>
                    <a:pt x="94760" y="102360"/>
                  </a:cubicBezTo>
                  <a:cubicBezTo>
                    <a:pt x="98922" y="98944"/>
                    <a:pt x="102573" y="94917"/>
                    <a:pt x="105568" y="90441"/>
                  </a:cubicBezTo>
                  <a:cubicBezTo>
                    <a:pt x="108563" y="85971"/>
                    <a:pt x="110891" y="81058"/>
                    <a:pt x="112450" y="75914"/>
                  </a:cubicBezTo>
                  <a:cubicBezTo>
                    <a:pt x="114009" y="70766"/>
                    <a:pt x="114795" y="65392"/>
                    <a:pt x="114795" y="60002"/>
                  </a:cubicBezTo>
                  <a:lnTo>
                    <a:pt x="120000" y="60002"/>
                  </a:lnTo>
                  <a:cubicBezTo>
                    <a:pt x="120000" y="65892"/>
                    <a:pt x="119141" y="71786"/>
                    <a:pt x="117431" y="77423"/>
                  </a:cubicBezTo>
                  <a:cubicBezTo>
                    <a:pt x="115720" y="83060"/>
                    <a:pt x="113168" y="88439"/>
                    <a:pt x="109892" y="93335"/>
                  </a:cubicBezTo>
                  <a:cubicBezTo>
                    <a:pt x="106617" y="98232"/>
                    <a:pt x="102612" y="102646"/>
                    <a:pt x="98064" y="106381"/>
                  </a:cubicBezTo>
                  <a:cubicBezTo>
                    <a:pt x="93509" y="110122"/>
                    <a:pt x="88405" y="113190"/>
                    <a:pt x="82965" y="115445"/>
                  </a:cubicBezTo>
                  <a:cubicBezTo>
                    <a:pt x="72084" y="119983"/>
                    <a:pt x="59851" y="121149"/>
                    <a:pt x="48291" y="118861"/>
                  </a:cubicBezTo>
                  <a:cubicBezTo>
                    <a:pt x="42508" y="117717"/>
                    <a:pt x="36905" y="115709"/>
                    <a:pt x="31712" y="112927"/>
                  </a:cubicBezTo>
                  <a:cubicBezTo>
                    <a:pt x="26518" y="110145"/>
                    <a:pt x="21739" y="106589"/>
                    <a:pt x="17572" y="102427"/>
                  </a:cubicBezTo>
                  <a:cubicBezTo>
                    <a:pt x="13410" y="98260"/>
                    <a:pt x="9854" y="93481"/>
                    <a:pt x="7072" y="88287"/>
                  </a:cubicBezTo>
                  <a:cubicBezTo>
                    <a:pt x="4296" y="83094"/>
                    <a:pt x="2282" y="77491"/>
                    <a:pt x="1144" y="71708"/>
                  </a:cubicBezTo>
                  <a:cubicBezTo>
                    <a:pt x="-1149" y="60154"/>
                    <a:pt x="16" y="47915"/>
                    <a:pt x="4554" y="37034"/>
                  </a:cubicBezTo>
                  <a:cubicBezTo>
                    <a:pt x="6809" y="31594"/>
                    <a:pt x="9877" y="26490"/>
                    <a:pt x="13618" y="21935"/>
                  </a:cubicBezTo>
                  <a:cubicBezTo>
                    <a:pt x="17359" y="17381"/>
                    <a:pt x="21767" y="13382"/>
                    <a:pt x="26664" y="10107"/>
                  </a:cubicBezTo>
                  <a:cubicBezTo>
                    <a:pt x="31560" y="6825"/>
                    <a:pt x="36939" y="4273"/>
                    <a:pt x="42581" y="2568"/>
                  </a:cubicBezTo>
                  <a:cubicBezTo>
                    <a:pt x="48218" y="858"/>
                    <a:pt x="54107" y="0"/>
                    <a:pt x="60002" y="0"/>
                  </a:cubicBezTo>
                  <a:cubicBezTo>
                    <a:pt x="60002" y="0"/>
                    <a:pt x="59997" y="5204"/>
                    <a:pt x="59997" y="52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3056475" y="124956"/>
              <a:ext cx="5578706" cy="121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72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ВОПРОСЫ?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4166487" y="480039"/>
            <a:ext cx="16041250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9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Рост рынка жидкостей в РФ</a:t>
            </a:r>
          </a:p>
        </p:txBody>
      </p:sp>
      <p:sp>
        <p:nvSpPr>
          <p:cNvPr id="226" name="Shape 226"/>
          <p:cNvSpPr/>
          <p:nvPr/>
        </p:nvSpPr>
        <p:spPr>
          <a:xfrm>
            <a:off x="10425109" y="2096432"/>
            <a:ext cx="7365157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3200" u="none" cap="none" strike="noStrike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сравнению с каждым прошлым годом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2946392" y="4064000"/>
            <a:ext cx="18478507" cy="1621998"/>
            <a:chOff x="0" y="0"/>
            <a:chExt cx="18478507" cy="1621998"/>
          </a:xfrm>
        </p:grpSpPr>
        <p:cxnSp>
          <p:nvCxnSpPr>
            <p:cNvPr id="228" name="Shape 228"/>
            <p:cNvCxnSpPr/>
            <p:nvPr/>
          </p:nvCxnSpPr>
          <p:spPr>
            <a:xfrm>
              <a:off x="44772" y="1464819"/>
              <a:ext cx="18410808" cy="3"/>
            </a:xfrm>
            <a:prstGeom prst="straightConnector1">
              <a:avLst/>
            </a:prstGeom>
            <a:noFill/>
            <a:ln cap="flat" cmpd="sng" w="25400">
              <a:solidFill>
                <a:srgbClr val="BFBFBF"/>
              </a:solidFill>
              <a:prstDash val="dashDot"/>
              <a:miter/>
              <a:headEnd len="lg" w="lg" type="triangle"/>
              <a:tailEnd len="lg" w="lg" type="triangle"/>
            </a:ln>
          </p:spPr>
        </p:cxnSp>
        <p:sp>
          <p:nvSpPr>
            <p:cNvPr id="229" name="Shape 229"/>
            <p:cNvSpPr/>
            <p:nvPr/>
          </p:nvSpPr>
          <p:spPr>
            <a:xfrm>
              <a:off x="11569706" y="0"/>
              <a:ext cx="6908801" cy="1104899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alpha val="80000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7803489" y="0"/>
              <a:ext cx="4940301" cy="1104899"/>
            </a:xfrm>
            <a:prstGeom prst="roundRect">
              <a:avLst>
                <a:gd fmla="val 50000" name="adj"/>
              </a:avLst>
            </a:prstGeom>
            <a:solidFill>
              <a:schemeClr val="accent5">
                <a:alpha val="89803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2616206" y="0"/>
              <a:ext cx="6349905" cy="1104899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alpha val="80000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0"/>
              <a:ext cx="3797299" cy="1104899"/>
            </a:xfrm>
            <a:prstGeom prst="roundRect">
              <a:avLst>
                <a:gd fmla="val 50000" name="adj"/>
              </a:avLst>
            </a:prstGeom>
            <a:solidFill>
              <a:schemeClr val="accent3">
                <a:alpha val="80000"/>
              </a:scheme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5600" u="none" cap="none" strike="noStrike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422405" y="279400"/>
              <a:ext cx="1229566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36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+25%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5740405" y="279400"/>
              <a:ext cx="1229566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36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+90%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0198106" y="279400"/>
              <a:ext cx="1229566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36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+70%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13681243" y="279400"/>
              <a:ext cx="3858684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ru-RU" sz="36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+120%(I квартал)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525879" y="1206500"/>
              <a:ext cx="796627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2013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5499239" y="1206500"/>
              <a:ext cx="796627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2014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9906138" y="1206500"/>
              <a:ext cx="796627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2015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5100439" y="1206500"/>
              <a:ext cx="796627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i="0" lang="ru-RU" sz="2700" u="none" cap="none" strike="noStrike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2016</a:t>
              </a:r>
            </a:p>
          </p:txBody>
        </p:sp>
      </p:grpSp>
      <p:sp>
        <p:nvSpPr>
          <p:cNvPr id="241" name="Shape 241"/>
          <p:cNvSpPr/>
          <p:nvPr/>
        </p:nvSpPr>
        <p:spPr>
          <a:xfrm>
            <a:off x="2927678" y="10827745"/>
            <a:ext cx="18364202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2000" u="none" cap="none" strike="noStrik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Статистика на основе данных выборки целевых поисковых запросов в ПС Яндекс и Google, касающихся жидкости для электронных сигарет. Внутренний отчет GooVape, подготовленный в апреле 2016 года.</a:t>
            </a:r>
          </a:p>
        </p:txBody>
      </p:sp>
      <p:sp>
        <p:nvSpPr>
          <p:cNvPr id="242" name="Shape 242"/>
          <p:cNvSpPr/>
          <p:nvPr/>
        </p:nvSpPr>
        <p:spPr>
          <a:xfrm>
            <a:off x="4728969" y="6775320"/>
            <a:ext cx="14935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ru-RU" sz="5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Рост потрясающий, это текущий тренд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5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5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Но любой тренд когда-то заканчивается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927458" y="480039"/>
            <a:ext cx="14519296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Бренды жидкостей в РФ</a:t>
            </a:r>
          </a:p>
        </p:txBody>
      </p:sp>
      <p:sp>
        <p:nvSpPr>
          <p:cNvPr id="248" name="Shape 248"/>
          <p:cNvSpPr/>
          <p:nvPr/>
        </p:nvSpPr>
        <p:spPr>
          <a:xfrm>
            <a:off x="10425109" y="2096432"/>
            <a:ext cx="8185189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Миксовые жидкости для электронных сигарет</a:t>
            </a:r>
          </a:p>
        </p:txBody>
      </p:sp>
      <p:grpSp>
        <p:nvGrpSpPr>
          <p:cNvPr id="249" name="Shape 249"/>
          <p:cNvGrpSpPr/>
          <p:nvPr/>
        </p:nvGrpSpPr>
        <p:grpSpPr>
          <a:xfrm>
            <a:off x="-86469" y="3251200"/>
            <a:ext cx="24511570" cy="8623299"/>
            <a:chOff x="0" y="0"/>
            <a:chExt cx="24511568" cy="8623299"/>
          </a:xfrm>
        </p:grpSpPr>
        <p:sp>
          <p:nvSpPr>
            <p:cNvPr id="250" name="Shape 250"/>
            <p:cNvSpPr/>
            <p:nvPr/>
          </p:nvSpPr>
          <p:spPr>
            <a:xfrm>
              <a:off x="6374907" y="1232500"/>
              <a:ext cx="800100" cy="1790701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50800">
              <a:solidFill>
                <a:srgbClr val="B4B4B4"/>
              </a:solidFill>
              <a:prstDash val="solid"/>
              <a:miter/>
              <a:headEnd len="med" w="med" type="none"/>
              <a:tailEnd len="med" w="med" type="oval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15948767" y="1231900"/>
              <a:ext cx="800100" cy="1790699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50800">
              <a:solidFill>
                <a:srgbClr val="B4B4B4"/>
              </a:solidFill>
              <a:prstDash val="solid"/>
              <a:miter/>
              <a:headEnd len="med" w="med" type="none"/>
              <a:tailEnd len="med" w="med" type="oval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4399897" y="5045310"/>
              <a:ext cx="770045" cy="1864390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50800">
              <a:solidFill>
                <a:srgbClr val="B4B4B4"/>
              </a:solidFill>
              <a:prstDash val="solid"/>
              <a:miter/>
              <a:headEnd len="med" w="med" type="none"/>
              <a:tailEnd len="med" w="med" type="oval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2279968" y="5482730"/>
              <a:ext cx="727998" cy="148744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50800">
              <a:solidFill>
                <a:srgbClr val="B4B4B4"/>
              </a:solidFill>
              <a:prstDash val="solid"/>
              <a:miter/>
              <a:headEnd len="med" w="med" type="none"/>
              <a:tailEnd len="med" w="med" type="oval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254" name="Shape 254"/>
            <p:cNvCxnSpPr/>
            <p:nvPr/>
          </p:nvCxnSpPr>
          <p:spPr>
            <a:xfrm>
              <a:off x="0" y="4120010"/>
              <a:ext cx="24511568" cy="11"/>
            </a:xfrm>
            <a:prstGeom prst="straightConnector1">
              <a:avLst/>
            </a:prstGeom>
            <a:solidFill>
              <a:srgbClr val="F29C1B">
                <a:alpha val="89803"/>
              </a:srgbClr>
            </a:solidFill>
            <a:ln cap="flat" cmpd="sng" w="76200">
              <a:solidFill>
                <a:srgbClr val="B4B4B4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255" name="Shape 255"/>
            <p:cNvSpPr/>
            <p:nvPr/>
          </p:nvSpPr>
          <p:spPr>
            <a:xfrm>
              <a:off x="5001367" y="2692400"/>
              <a:ext cx="2857501" cy="2857499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5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490067" y="3225800"/>
              <a:ext cx="1790701" cy="17907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3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0551267" y="2336800"/>
              <a:ext cx="3556000" cy="3556000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500967" y="2692400"/>
              <a:ext cx="2857501" cy="2857499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A098B3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2211870" y="3225800"/>
              <a:ext cx="1790701" cy="17907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5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1082324" y="3381346"/>
              <a:ext cx="249388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139</a:t>
              </a:r>
              <a:b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брендов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3902046" y="3876675"/>
              <a:ext cx="951031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15%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5904944" y="3762375"/>
              <a:ext cx="1066062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880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15223854" y="3762375"/>
              <a:ext cx="142141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1296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22636548" y="3876675"/>
              <a:ext cx="951031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3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70%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2888067" y="2184399"/>
              <a:ext cx="1117601" cy="11176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6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3214276" y="2574921"/>
              <a:ext cx="495301" cy="342900"/>
            </a:xfrm>
            <a:custGeom>
              <a:pathLst>
                <a:path extrusionOk="0" h="120000" w="120000">
                  <a:moveTo>
                    <a:pt x="44693" y="120000"/>
                  </a:moveTo>
                  <a:cubicBezTo>
                    <a:pt x="43171" y="120000"/>
                    <a:pt x="41554" y="119488"/>
                    <a:pt x="39809" y="118444"/>
                  </a:cubicBezTo>
                  <a:cubicBezTo>
                    <a:pt x="38069" y="117405"/>
                    <a:pt x="36719" y="116200"/>
                    <a:pt x="35769" y="114805"/>
                  </a:cubicBezTo>
                  <a:lnTo>
                    <a:pt x="1483" y="64988"/>
                  </a:lnTo>
                  <a:cubicBezTo>
                    <a:pt x="489" y="63550"/>
                    <a:pt x="0" y="61783"/>
                    <a:pt x="0" y="59677"/>
                  </a:cubicBezTo>
                  <a:cubicBezTo>
                    <a:pt x="0" y="57572"/>
                    <a:pt x="489" y="55816"/>
                    <a:pt x="1483" y="54438"/>
                  </a:cubicBezTo>
                  <a:lnTo>
                    <a:pt x="12819" y="37955"/>
                  </a:lnTo>
                  <a:cubicBezTo>
                    <a:pt x="13825" y="36516"/>
                    <a:pt x="15053" y="35811"/>
                    <a:pt x="16509" y="35850"/>
                  </a:cubicBezTo>
                  <a:cubicBezTo>
                    <a:pt x="17965" y="35888"/>
                    <a:pt x="19165" y="36577"/>
                    <a:pt x="20126" y="37955"/>
                  </a:cubicBezTo>
                  <a:lnTo>
                    <a:pt x="43921" y="72344"/>
                  </a:lnTo>
                  <a:cubicBezTo>
                    <a:pt x="44915" y="73783"/>
                    <a:pt x="46138" y="74488"/>
                    <a:pt x="47611" y="74488"/>
                  </a:cubicBezTo>
                  <a:cubicBezTo>
                    <a:pt x="49050" y="74488"/>
                    <a:pt x="50261" y="73783"/>
                    <a:pt x="51239" y="72344"/>
                  </a:cubicBezTo>
                  <a:lnTo>
                    <a:pt x="99828" y="2183"/>
                  </a:lnTo>
                  <a:cubicBezTo>
                    <a:pt x="100823" y="705"/>
                    <a:pt x="102051" y="0"/>
                    <a:pt x="103518" y="0"/>
                  </a:cubicBezTo>
                  <a:cubicBezTo>
                    <a:pt x="104963" y="0"/>
                    <a:pt x="106185" y="705"/>
                    <a:pt x="107208" y="2183"/>
                  </a:cubicBezTo>
                  <a:lnTo>
                    <a:pt x="118544" y="18555"/>
                  </a:lnTo>
                  <a:cubicBezTo>
                    <a:pt x="119538" y="20011"/>
                    <a:pt x="120027" y="21777"/>
                    <a:pt x="120000" y="23883"/>
                  </a:cubicBezTo>
                  <a:cubicBezTo>
                    <a:pt x="119972" y="25988"/>
                    <a:pt x="119483" y="27744"/>
                    <a:pt x="118544" y="29122"/>
                  </a:cubicBezTo>
                  <a:lnTo>
                    <a:pt x="59258" y="114805"/>
                  </a:lnTo>
                  <a:cubicBezTo>
                    <a:pt x="58252" y="116283"/>
                    <a:pt x="56890" y="117483"/>
                    <a:pt x="55173" y="118505"/>
                  </a:cubicBezTo>
                  <a:cubicBezTo>
                    <a:pt x="53462" y="119505"/>
                    <a:pt x="51895" y="120000"/>
                    <a:pt x="50450" y="120000"/>
                  </a:cubicBezTo>
                  <a:lnTo>
                    <a:pt x="44693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rIns="38100" tIns="38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3218267" y="6400800"/>
              <a:ext cx="7187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1"/>
                  </a:solidFill>
                  <a:latin typeface="Oswald"/>
                  <a:ea typeface="Oswald"/>
                  <a:cs typeface="Oswald"/>
                  <a:sym typeface="Oswald"/>
                </a:rPr>
                <a:t>2016: на первое полугодие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13218267" y="7353300"/>
              <a:ext cx="6045201" cy="1244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в выборке учувствуют российские миксованные бренды, стоимостью не ниже 300р за 30мл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5382367" y="6426200"/>
              <a:ext cx="33341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погрешность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5445867" y="7378700"/>
              <a:ext cx="5816600" cy="1244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составляет 12-15% при оценке количества российских брендов на рынке РФ на июнь 2016 года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7566767" y="152400"/>
              <a:ext cx="6346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магазинов в vapemap.ru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7566767" y="1104900"/>
              <a:ext cx="5816600" cy="1244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исключены магазины сетей, данные на май 2016 года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7142567" y="0"/>
              <a:ext cx="42721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rgbClr val="989EDA"/>
                  </a:solidFill>
                  <a:latin typeface="Oswald"/>
                  <a:ea typeface="Oswald"/>
                  <a:cs typeface="Oswald"/>
                  <a:sym typeface="Oswald"/>
                </a:rPr>
                <a:t>вейпшопов в ВК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7142567" y="952500"/>
              <a:ext cx="4343400" cy="1244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2400">
                  <a:solidFill>
                    <a:srgbClr val="A5A5A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сегментация в ВК на группы и сообщества, численностью от 10 человек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835" l="0" r="0" t="268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Shape 280"/>
          <p:cNvGrpSpPr/>
          <p:nvPr/>
        </p:nvGrpSpPr>
        <p:grpSpPr>
          <a:xfrm>
            <a:off x="4153437" y="1100892"/>
            <a:ext cx="16167101" cy="10436125"/>
            <a:chOff x="0" y="-1299409"/>
            <a:chExt cx="16167099" cy="10436124"/>
          </a:xfrm>
        </p:grpSpPr>
        <p:sp>
          <p:nvSpPr>
            <p:cNvPr id="281" name="Shape 281"/>
            <p:cNvSpPr/>
            <p:nvPr/>
          </p:nvSpPr>
          <p:spPr>
            <a:xfrm>
              <a:off x="5803362" y="-1299409"/>
              <a:ext cx="4102101" cy="4102101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noFill/>
            <a:ln cap="flat" cmpd="sng" w="1905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grpSp>
          <p:nvGrpSpPr>
            <p:cNvPr id="282" name="Shape 282"/>
            <p:cNvGrpSpPr/>
            <p:nvPr/>
          </p:nvGrpSpPr>
          <p:grpSpPr>
            <a:xfrm>
              <a:off x="5092162" y="7937496"/>
              <a:ext cx="5892804" cy="215900"/>
              <a:chOff x="0" y="0"/>
              <a:chExt cx="5892804" cy="215899"/>
            </a:xfrm>
          </p:grpSpPr>
          <p:sp>
            <p:nvSpPr>
              <p:cNvPr id="283" name="Shape 283"/>
              <p:cNvSpPr/>
              <p:nvPr/>
            </p:nvSpPr>
            <p:spPr>
              <a:xfrm>
                <a:off x="0" y="0"/>
                <a:ext cx="1948794" cy="215899"/>
              </a:xfrm>
              <a:prstGeom prst="rect">
                <a:avLst/>
              </a:prstGeom>
              <a:solidFill>
                <a:schemeClr val="accent3"/>
              </a:solidFill>
              <a:ln cap="flat" cmpd="sng" w="25400">
                <a:solidFill>
                  <a:srgbClr val="FBB22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1981638" y="0"/>
                <a:ext cx="1948794" cy="215899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3AC7E2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944010" y="0"/>
                <a:ext cx="1948794" cy="215899"/>
              </a:xfrm>
              <a:prstGeom prst="rect">
                <a:avLst/>
              </a:prstGeom>
              <a:solidFill>
                <a:schemeClr val="accent5"/>
              </a:solidFill>
              <a:ln cap="flat" cmpd="sng" w="25400">
                <a:solidFill>
                  <a:srgbClr val="F15F47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286" name="Shape 286"/>
            <p:cNvSpPr/>
            <p:nvPr/>
          </p:nvSpPr>
          <p:spPr>
            <a:xfrm>
              <a:off x="0" y="3536610"/>
              <a:ext cx="16167099" cy="453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r>
                <a:rPr lang="ru-RU" sz="96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Более 70% брендов из нашего списка исчезнут в течение 1-1.5 лет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823687" y="8541679"/>
              <a:ext cx="4076501" cy="59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buSzPct val="25000"/>
                <a:buNone/>
              </a:pPr>
              <a:r>
                <a:rPr i="1" lang="ru-RU" sz="3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Наша оценка рынка</a:t>
              </a:r>
            </a:p>
          </p:txBody>
        </p:sp>
      </p:grpSp>
      <p:sp>
        <p:nvSpPr>
          <p:cNvPr id="288" name="Shape 288"/>
          <p:cNvSpPr txBox="1"/>
          <p:nvPr/>
        </p:nvSpPr>
        <p:spPr>
          <a:xfrm rot="1740316">
            <a:off x="10564024" y="2373465"/>
            <a:ext cx="2887650" cy="133369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Оопс,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217435" y="480039"/>
            <a:ext cx="11939359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96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Видимость брендов</a:t>
            </a:r>
          </a:p>
        </p:txBody>
      </p:sp>
      <p:sp>
        <p:nvSpPr>
          <p:cNvPr id="294" name="Shape 294"/>
          <p:cNvSpPr/>
          <p:nvPr/>
        </p:nvSpPr>
        <p:spPr>
          <a:xfrm>
            <a:off x="10425109" y="1944032"/>
            <a:ext cx="6874639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Присутствие брендов в сети Интернет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x="3035299" y="6829709"/>
            <a:ext cx="8864602" cy="1237677"/>
            <a:chOff x="0" y="0"/>
            <a:chExt cx="8864600" cy="1237675"/>
          </a:xfrm>
        </p:grpSpPr>
        <p:grpSp>
          <p:nvGrpSpPr>
            <p:cNvPr id="296" name="Shape 296"/>
            <p:cNvGrpSpPr/>
            <p:nvPr/>
          </p:nvGrpSpPr>
          <p:grpSpPr>
            <a:xfrm>
              <a:off x="0" y="320387"/>
              <a:ext cx="8864600" cy="611236"/>
              <a:chOff x="0" y="0"/>
              <a:chExt cx="8864599" cy="611235"/>
            </a:xfrm>
          </p:grpSpPr>
          <p:sp>
            <p:nvSpPr>
              <p:cNvPr id="297" name="Shape 297"/>
              <p:cNvSpPr/>
              <p:nvPr/>
            </p:nvSpPr>
            <p:spPr>
              <a:xfrm>
                <a:off x="0" y="0"/>
                <a:ext cx="8864599" cy="609599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0" y="1634"/>
                <a:ext cx="3341436" cy="609601"/>
              </a:xfrm>
              <a:prstGeom prst="roundRect">
                <a:avLst>
                  <a:gd fmla="val 50000" name="adj"/>
                </a:avLst>
              </a:prstGeom>
              <a:solidFill>
                <a:srgbClr val="B4B4B4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299" name="Shape 299"/>
            <p:cNvSpPr/>
            <p:nvPr/>
          </p:nvSpPr>
          <p:spPr>
            <a:xfrm>
              <a:off x="0" y="0"/>
              <a:ext cx="1236984" cy="1237675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2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1346200" y="231487"/>
              <a:ext cx="1730541" cy="749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ru-RU"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Вебсайт</a:t>
              </a:r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3034513" y="3898897"/>
            <a:ext cx="8864603" cy="1237676"/>
            <a:chOff x="0" y="0"/>
            <a:chExt cx="8864601" cy="1237675"/>
          </a:xfrm>
        </p:grpSpPr>
        <p:grpSp>
          <p:nvGrpSpPr>
            <p:cNvPr id="302" name="Shape 302"/>
            <p:cNvGrpSpPr/>
            <p:nvPr/>
          </p:nvGrpSpPr>
          <p:grpSpPr>
            <a:xfrm>
              <a:off x="0" y="320837"/>
              <a:ext cx="8864601" cy="609602"/>
              <a:chOff x="0" y="0"/>
              <a:chExt cx="8864600" cy="609599"/>
            </a:xfrm>
          </p:grpSpPr>
          <p:sp>
            <p:nvSpPr>
              <p:cNvPr id="303" name="Shape 303"/>
              <p:cNvSpPr/>
              <p:nvPr/>
            </p:nvSpPr>
            <p:spPr>
              <a:xfrm>
                <a:off x="0" y="0"/>
                <a:ext cx="8864599" cy="609599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0" y="3447"/>
                <a:ext cx="8202979" cy="605974"/>
              </a:xfrm>
              <a:prstGeom prst="roundRect">
                <a:avLst>
                  <a:gd fmla="val 50000" name="adj"/>
                </a:avLst>
              </a:prstGeom>
              <a:solidFill>
                <a:srgbClr val="B4B4B4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305" name="Shape 305"/>
            <p:cNvSpPr/>
            <p:nvPr/>
          </p:nvSpPr>
          <p:spPr>
            <a:xfrm>
              <a:off x="784" y="0"/>
              <a:ext cx="1236985" cy="1237675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346984" y="228600"/>
              <a:ext cx="6172200" cy="749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ru-RU"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Социальные сети</a:t>
              </a:r>
            </a:p>
          </p:txBody>
        </p:sp>
      </p:grpSp>
      <p:grpSp>
        <p:nvGrpSpPr>
          <p:cNvPr id="307" name="Shape 307"/>
          <p:cNvGrpSpPr/>
          <p:nvPr/>
        </p:nvGrpSpPr>
        <p:grpSpPr>
          <a:xfrm>
            <a:off x="3035299" y="5364304"/>
            <a:ext cx="8864602" cy="1237676"/>
            <a:chOff x="0" y="0"/>
            <a:chExt cx="8864600" cy="1237675"/>
          </a:xfrm>
        </p:grpSpPr>
        <p:grpSp>
          <p:nvGrpSpPr>
            <p:cNvPr id="308" name="Shape 308"/>
            <p:cNvGrpSpPr/>
            <p:nvPr/>
          </p:nvGrpSpPr>
          <p:grpSpPr>
            <a:xfrm>
              <a:off x="0" y="312593"/>
              <a:ext cx="8864600" cy="611236"/>
              <a:chOff x="0" y="0"/>
              <a:chExt cx="8864599" cy="611235"/>
            </a:xfrm>
          </p:grpSpPr>
          <p:sp>
            <p:nvSpPr>
              <p:cNvPr id="309" name="Shape 309"/>
              <p:cNvSpPr/>
              <p:nvPr/>
            </p:nvSpPr>
            <p:spPr>
              <a:xfrm>
                <a:off x="0" y="0"/>
                <a:ext cx="8864599" cy="609599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0" y="1634"/>
                <a:ext cx="4472404" cy="609601"/>
              </a:xfrm>
              <a:prstGeom prst="roundRect">
                <a:avLst>
                  <a:gd fmla="val 50000" name="adj"/>
                </a:avLst>
              </a:prstGeom>
              <a:solidFill>
                <a:srgbClr val="B4B4B4"/>
              </a:solidFill>
              <a:ln>
                <a:noFill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  <p:sp>
          <p:nvSpPr>
            <p:cNvPr id="311" name="Shape 311"/>
            <p:cNvSpPr/>
            <p:nvPr/>
          </p:nvSpPr>
          <p:spPr>
            <a:xfrm>
              <a:off x="0" y="0"/>
              <a:ext cx="1236984" cy="1237675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accent3"/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346200" y="223693"/>
              <a:ext cx="2837447" cy="749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ru-RU"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Форумы</a:t>
              </a:r>
            </a:p>
          </p:txBody>
        </p:sp>
      </p:grp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000" y="8766936"/>
            <a:ext cx="12699245" cy="2564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1030316" y="480039"/>
            <a:ext cx="22313608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Распределение брендов в магазинах</a:t>
            </a:r>
          </a:p>
        </p:txBody>
      </p:sp>
      <p:sp>
        <p:nvSpPr>
          <p:cNvPr id="319" name="Shape 319"/>
          <p:cNvSpPr/>
          <p:nvPr/>
        </p:nvSpPr>
        <p:spPr>
          <a:xfrm>
            <a:off x="10425109" y="2096432"/>
            <a:ext cx="5742406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Как бренды представлены в РФ</a:t>
            </a:r>
          </a:p>
        </p:txBody>
      </p:sp>
      <p:grpSp>
        <p:nvGrpSpPr>
          <p:cNvPr id="320" name="Shape 320"/>
          <p:cNvGrpSpPr/>
          <p:nvPr/>
        </p:nvGrpSpPr>
        <p:grpSpPr>
          <a:xfrm>
            <a:off x="3021277" y="3594100"/>
            <a:ext cx="3797303" cy="5345331"/>
            <a:chOff x="163777" y="0"/>
            <a:chExt cx="3797303" cy="5345331"/>
          </a:xfrm>
        </p:grpSpPr>
        <p:sp>
          <p:nvSpPr>
            <p:cNvPr id="321" name="Shape 321"/>
            <p:cNvSpPr/>
            <p:nvPr/>
          </p:nvSpPr>
          <p:spPr>
            <a:xfrm>
              <a:off x="413279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22" name="Shape 3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777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Shape 323"/>
            <p:cNvSpPr/>
            <p:nvPr/>
          </p:nvSpPr>
          <p:spPr>
            <a:xfrm>
              <a:off x="1599198" y="333168"/>
              <a:ext cx="914288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5%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246511" y="4699000"/>
              <a:ext cx="3476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ЛОКАЛЬНЫЕ</a:t>
              </a:r>
            </a:p>
          </p:txBody>
        </p:sp>
      </p:grpSp>
      <p:grpSp>
        <p:nvGrpSpPr>
          <p:cNvPr id="325" name="Shape 325"/>
          <p:cNvGrpSpPr/>
          <p:nvPr/>
        </p:nvGrpSpPr>
        <p:grpSpPr>
          <a:xfrm>
            <a:off x="7818601" y="3594100"/>
            <a:ext cx="3863286" cy="5345331"/>
            <a:chOff x="97001" y="0"/>
            <a:chExt cx="3863286" cy="5345331"/>
          </a:xfrm>
        </p:grpSpPr>
        <p:sp>
          <p:nvSpPr>
            <p:cNvPr id="326" name="Shape 326"/>
            <p:cNvSpPr/>
            <p:nvPr/>
          </p:nvSpPr>
          <p:spPr>
            <a:xfrm>
              <a:off x="418572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27" name="Shape 3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984" y="0"/>
              <a:ext cx="3797302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Shape 328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35%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97001" y="4699000"/>
              <a:ext cx="37488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НЕТ В RETAIL</a:t>
              </a:r>
            </a:p>
          </p:txBody>
        </p:sp>
      </p:grpSp>
      <p:grpSp>
        <p:nvGrpSpPr>
          <p:cNvPr id="330" name="Shape 330"/>
          <p:cNvGrpSpPr/>
          <p:nvPr/>
        </p:nvGrpSpPr>
        <p:grpSpPr>
          <a:xfrm>
            <a:off x="12449383" y="3594100"/>
            <a:ext cx="4113883" cy="5345331"/>
            <a:chOff x="-72816" y="0"/>
            <a:chExt cx="4113883" cy="5345331"/>
          </a:xfrm>
        </p:grpSpPr>
        <p:sp>
          <p:nvSpPr>
            <p:cNvPr id="331" name="Shape 331"/>
            <p:cNvSpPr/>
            <p:nvPr/>
          </p:nvSpPr>
          <p:spPr>
            <a:xfrm>
              <a:off x="332318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32" name="Shape 3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730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25%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-72816" y="4699000"/>
              <a:ext cx="41138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2"/>
                  </a:solidFill>
                  <a:latin typeface="Oswald"/>
                  <a:ea typeface="Oswald"/>
                  <a:cs typeface="Oswald"/>
                  <a:sym typeface="Oswald"/>
                </a:rPr>
                <a:t>ЕСТЬ В RETAIL</a:t>
              </a:r>
            </a:p>
          </p:txBody>
        </p:sp>
      </p:grpSp>
      <p:grpSp>
        <p:nvGrpSpPr>
          <p:cNvPr id="335" name="Shape 335"/>
          <p:cNvGrpSpPr/>
          <p:nvPr/>
        </p:nvGrpSpPr>
        <p:grpSpPr>
          <a:xfrm>
            <a:off x="17589504" y="3594100"/>
            <a:ext cx="3797303" cy="5345331"/>
            <a:chOff x="165104" y="0"/>
            <a:chExt cx="3797303" cy="5345331"/>
          </a:xfrm>
        </p:grpSpPr>
        <p:sp>
          <p:nvSpPr>
            <p:cNvPr id="336" name="Shape 336"/>
            <p:cNvSpPr/>
            <p:nvPr/>
          </p:nvSpPr>
          <p:spPr>
            <a:xfrm>
              <a:off x="420691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37" name="Shape 3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104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Shape 338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35%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676966" y="4699000"/>
              <a:ext cx="25889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1"/>
                  </a:solidFill>
                  <a:latin typeface="Oswald"/>
                  <a:ea typeface="Oswald"/>
                  <a:cs typeface="Oswald"/>
                  <a:sym typeface="Oswald"/>
                </a:rPr>
                <a:t>NEW/OLD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3536441" y="480039"/>
            <a:ext cx="17301339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Видимость в retail магазинах</a:t>
            </a:r>
          </a:p>
        </p:txBody>
      </p:sp>
      <p:sp>
        <p:nvSpPr>
          <p:cNvPr id="345" name="Shape 345"/>
          <p:cNvSpPr/>
          <p:nvPr/>
        </p:nvSpPr>
        <p:spPr>
          <a:xfrm>
            <a:off x="10425109" y="2096432"/>
            <a:ext cx="5051063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Есть ли бренды в вейшопах</a:t>
            </a:r>
          </a:p>
        </p:txBody>
      </p:sp>
      <p:grpSp>
        <p:nvGrpSpPr>
          <p:cNvPr id="346" name="Shape 346"/>
          <p:cNvGrpSpPr/>
          <p:nvPr/>
        </p:nvGrpSpPr>
        <p:grpSpPr>
          <a:xfrm>
            <a:off x="2980474" y="3517895"/>
            <a:ext cx="19555312" cy="7077022"/>
            <a:chOff x="0" y="12695"/>
            <a:chExt cx="19555310" cy="7077022"/>
          </a:xfrm>
        </p:grpSpPr>
        <p:sp>
          <p:nvSpPr>
            <p:cNvPr id="347" name="Shape 347"/>
            <p:cNvSpPr/>
            <p:nvPr/>
          </p:nvSpPr>
          <p:spPr>
            <a:xfrm>
              <a:off x="6046137" y="365907"/>
              <a:ext cx="113049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400">
                  <a:solidFill>
                    <a:srgbClr val="FBB22F"/>
                  </a:solidFill>
                  <a:latin typeface="Oswald"/>
                  <a:ea typeface="Oswald"/>
                  <a:cs typeface="Oswald"/>
                  <a:sym typeface="Oswald"/>
                </a:rPr>
                <a:t>представлено менее, чем в 10 магазинах</a:t>
              </a:r>
              <a:br>
                <a:rPr lang="ru-RU" sz="4400">
                  <a:solidFill>
                    <a:srgbClr val="FBB22F"/>
                  </a:solidFill>
                  <a:latin typeface="Oswald"/>
                  <a:ea typeface="Oswald"/>
                  <a:cs typeface="Oswald"/>
                  <a:sym typeface="Oswald"/>
                </a:rPr>
              </a:br>
              <a:r>
                <a:rPr lang="ru-RU" sz="4400">
                  <a:solidFill>
                    <a:srgbClr val="FBB22F"/>
                  </a:solidFill>
                  <a:latin typeface="Oswald"/>
                  <a:ea typeface="Oswald"/>
                  <a:cs typeface="Oswald"/>
                  <a:sym typeface="Oswald"/>
                </a:rPr>
                <a:t> (без учета сетей)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8249331" y="3469716"/>
              <a:ext cx="11305978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4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представлено в более, чем в 50 магазинах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326354" y="6412610"/>
              <a:ext cx="10849122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400">
                  <a:solidFill>
                    <a:schemeClr val="accent1"/>
                  </a:solidFill>
                  <a:latin typeface="Oswald"/>
                  <a:ea typeface="Oswald"/>
                  <a:cs typeface="Oswald"/>
                  <a:sym typeface="Oswald"/>
                </a:rPr>
                <a:t>представлено в более, чем 20 магазинах</a:t>
              </a:r>
            </a:p>
          </p:txBody>
        </p:sp>
        <p:grpSp>
          <p:nvGrpSpPr>
            <p:cNvPr id="350" name="Shape 350"/>
            <p:cNvGrpSpPr/>
            <p:nvPr/>
          </p:nvGrpSpPr>
          <p:grpSpPr>
            <a:xfrm>
              <a:off x="0" y="12695"/>
              <a:ext cx="7734295" cy="5320501"/>
              <a:chOff x="0" y="0"/>
              <a:chExt cx="7734294" cy="5320499"/>
            </a:xfrm>
          </p:grpSpPr>
          <p:sp>
            <p:nvSpPr>
              <p:cNvPr id="351" name="Shape 351"/>
              <p:cNvSpPr/>
              <p:nvPr/>
            </p:nvSpPr>
            <p:spPr>
              <a:xfrm rot="-5391731">
                <a:off x="4818930" y="2405137"/>
                <a:ext cx="2912654" cy="2911076"/>
              </a:xfrm>
              <a:custGeom>
                <a:pathLst>
                  <a:path extrusionOk="0" h="120000" w="120000">
                    <a:moveTo>
                      <a:pt x="102419" y="17574"/>
                    </a:moveTo>
                    <a:cubicBezTo>
                      <a:pt x="125853" y="41002"/>
                      <a:pt x="125853" y="78991"/>
                      <a:pt x="102419" y="102419"/>
                    </a:cubicBezTo>
                    <a:cubicBezTo>
                      <a:pt x="78991" y="125853"/>
                      <a:pt x="41002" y="125853"/>
                      <a:pt x="17574" y="102419"/>
                    </a:cubicBezTo>
                    <a:cubicBezTo>
                      <a:pt x="-5860" y="78991"/>
                      <a:pt x="-5860" y="41002"/>
                      <a:pt x="17574" y="17574"/>
                    </a:cubicBezTo>
                    <a:cubicBezTo>
                      <a:pt x="41002" y="-5860"/>
                      <a:pt x="78991" y="-5860"/>
                      <a:pt x="102419" y="17574"/>
                    </a:cubicBezTo>
                  </a:path>
                </a:pathLst>
              </a:custGeom>
              <a:solidFill>
                <a:schemeClr val="accent5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391731">
                <a:off x="2710" y="2403486"/>
                <a:ext cx="2912652" cy="2911076"/>
              </a:xfrm>
              <a:custGeom>
                <a:pathLst>
                  <a:path extrusionOk="0" h="120000" w="120000">
                    <a:moveTo>
                      <a:pt x="102419" y="17574"/>
                    </a:moveTo>
                    <a:cubicBezTo>
                      <a:pt x="125853" y="41002"/>
                      <a:pt x="125853" y="78991"/>
                      <a:pt x="102419" y="102419"/>
                    </a:cubicBezTo>
                    <a:cubicBezTo>
                      <a:pt x="78991" y="125853"/>
                      <a:pt x="41002" y="125853"/>
                      <a:pt x="17574" y="102419"/>
                    </a:cubicBezTo>
                    <a:cubicBezTo>
                      <a:pt x="-5860" y="78991"/>
                      <a:pt x="-5860" y="41002"/>
                      <a:pt x="17574" y="17574"/>
                    </a:cubicBezTo>
                    <a:cubicBezTo>
                      <a:pt x="41002" y="-5860"/>
                      <a:pt x="78991" y="-5860"/>
                      <a:pt x="102419" y="17574"/>
                    </a:cubicBezTo>
                  </a:path>
                </a:pathLst>
              </a:custGeom>
              <a:solidFill>
                <a:schemeClr val="accent1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2411611" y="0"/>
                <a:ext cx="2911086" cy="2912666"/>
              </a:xfrm>
              <a:custGeom>
                <a:pathLst>
                  <a:path extrusionOk="0" h="120000" w="120000">
                    <a:moveTo>
                      <a:pt x="102419" y="17574"/>
                    </a:moveTo>
                    <a:cubicBezTo>
                      <a:pt x="125853" y="41002"/>
                      <a:pt x="125853" y="78991"/>
                      <a:pt x="102419" y="102419"/>
                    </a:cubicBezTo>
                    <a:cubicBezTo>
                      <a:pt x="78991" y="125853"/>
                      <a:pt x="41002" y="125853"/>
                      <a:pt x="17574" y="102419"/>
                    </a:cubicBezTo>
                    <a:cubicBezTo>
                      <a:pt x="-5860" y="78991"/>
                      <a:pt x="-5860" y="41002"/>
                      <a:pt x="17574" y="17574"/>
                    </a:cubicBezTo>
                    <a:cubicBezTo>
                      <a:pt x="41002" y="-5860"/>
                      <a:pt x="78991" y="-5860"/>
                      <a:pt x="102419" y="17574"/>
                    </a:cubicBezTo>
                  </a:path>
                </a:pathLst>
              </a:custGeom>
              <a:solidFill>
                <a:schemeClr val="accent3"/>
              </a:solidFill>
              <a:ln cap="flat" cmpd="sng" w="25400">
                <a:solidFill>
                  <a:srgbClr val="000000">
                    <a:alpha val="0"/>
                  </a:srgbClr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5600"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p:grpSp>
      </p:grpSp>
      <p:sp>
        <p:nvSpPr>
          <p:cNvPr id="354" name="Shape 354"/>
          <p:cNvSpPr/>
          <p:nvPr/>
        </p:nvSpPr>
        <p:spPr>
          <a:xfrm>
            <a:off x="6207264" y="4604898"/>
            <a:ext cx="12696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69%</a:t>
            </a:r>
          </a:p>
        </p:txBody>
      </p:sp>
      <p:sp>
        <p:nvSpPr>
          <p:cNvPr id="355" name="Shape 355"/>
          <p:cNvSpPr/>
          <p:nvPr/>
        </p:nvSpPr>
        <p:spPr>
          <a:xfrm>
            <a:off x="3804689" y="6998160"/>
            <a:ext cx="12696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27%</a:t>
            </a:r>
          </a:p>
        </p:txBody>
      </p:sp>
      <p:sp>
        <p:nvSpPr>
          <p:cNvPr id="356" name="Shape 356"/>
          <p:cNvSpPr/>
          <p:nvPr/>
        </p:nvSpPr>
        <p:spPr>
          <a:xfrm>
            <a:off x="8676502" y="6996835"/>
            <a:ext cx="9142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4%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9694038" y="480039"/>
            <a:ext cx="4986172" cy="157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96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Емкость</a:t>
            </a:r>
          </a:p>
        </p:txBody>
      </p:sp>
      <p:sp>
        <p:nvSpPr>
          <p:cNvPr id="362" name="Shape 362"/>
          <p:cNvSpPr/>
          <p:nvPr/>
        </p:nvSpPr>
        <p:spPr>
          <a:xfrm>
            <a:off x="10425109" y="2096432"/>
            <a:ext cx="6581673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200">
                <a:solidFill>
                  <a:srgbClr val="BFBFB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Куда разливается и в чем продается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3021277" y="3594100"/>
            <a:ext cx="3797303" cy="5345331"/>
            <a:chOff x="163777" y="0"/>
            <a:chExt cx="3797303" cy="5345331"/>
          </a:xfrm>
        </p:grpSpPr>
        <p:sp>
          <p:nvSpPr>
            <p:cNvPr id="364" name="Shape 364"/>
            <p:cNvSpPr/>
            <p:nvPr/>
          </p:nvSpPr>
          <p:spPr>
            <a:xfrm>
              <a:off x="413279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65" name="Shape 3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3777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Shape 366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65%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1181769" y="4699000"/>
              <a:ext cx="16055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3"/>
                  </a:solidFill>
                  <a:latin typeface="Oswald"/>
                  <a:ea typeface="Oswald"/>
                  <a:cs typeface="Oswald"/>
                  <a:sym typeface="Oswald"/>
                </a:rPr>
                <a:t>30 МЛ</a:t>
              </a:r>
            </a:p>
          </p:txBody>
        </p:sp>
      </p:grpSp>
      <p:grpSp>
        <p:nvGrpSpPr>
          <p:cNvPr id="368" name="Shape 368"/>
          <p:cNvGrpSpPr/>
          <p:nvPr/>
        </p:nvGrpSpPr>
        <p:grpSpPr>
          <a:xfrm>
            <a:off x="6907399" y="3594100"/>
            <a:ext cx="5571268" cy="5345331"/>
            <a:chOff x="-814200" y="0"/>
            <a:chExt cx="5571268" cy="5345331"/>
          </a:xfrm>
        </p:grpSpPr>
        <p:sp>
          <p:nvSpPr>
            <p:cNvPr id="369" name="Shape 369"/>
            <p:cNvSpPr/>
            <p:nvPr/>
          </p:nvSpPr>
          <p:spPr>
            <a:xfrm>
              <a:off x="418572" y="267758"/>
              <a:ext cx="3286128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70" name="Shape 3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984" y="0"/>
              <a:ext cx="3797302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Shape 371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76%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-814200" y="4699000"/>
              <a:ext cx="55712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5"/>
                  </a:solidFill>
                  <a:latin typeface="Oswald"/>
                  <a:ea typeface="Oswald"/>
                  <a:cs typeface="Oswald"/>
                  <a:sym typeface="Oswald"/>
                </a:rPr>
                <a:t>ТОЛЬКО 1 ЕМКОСТЬ</a:t>
              </a:r>
            </a:p>
          </p:txBody>
        </p:sp>
      </p:grpSp>
      <p:grpSp>
        <p:nvGrpSpPr>
          <p:cNvPr id="373" name="Shape 373"/>
          <p:cNvGrpSpPr/>
          <p:nvPr/>
        </p:nvGrpSpPr>
        <p:grpSpPr>
          <a:xfrm>
            <a:off x="12598930" y="3594100"/>
            <a:ext cx="3797303" cy="5345331"/>
            <a:chOff x="76730" y="0"/>
            <a:chExt cx="3797303" cy="5345331"/>
          </a:xfrm>
        </p:grpSpPr>
        <p:sp>
          <p:nvSpPr>
            <p:cNvPr id="374" name="Shape 374"/>
            <p:cNvSpPr/>
            <p:nvPr/>
          </p:nvSpPr>
          <p:spPr>
            <a:xfrm>
              <a:off x="332318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75" name="Shape 3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730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Shape 376"/>
            <p:cNvSpPr/>
            <p:nvPr/>
          </p:nvSpPr>
          <p:spPr>
            <a:xfrm>
              <a:off x="6858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19%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520202" y="4699000"/>
              <a:ext cx="29278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2"/>
                  </a:solidFill>
                  <a:latin typeface="Oswald"/>
                  <a:ea typeface="Oswald"/>
                  <a:cs typeface="Oswald"/>
                  <a:sym typeface="Oswald"/>
                </a:rPr>
                <a:t>2 И БОЛЕЕ</a:t>
              </a:r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17018282" y="3594100"/>
            <a:ext cx="4755084" cy="5345331"/>
            <a:chOff x="-406116" y="0"/>
            <a:chExt cx="4755083" cy="5345331"/>
          </a:xfrm>
        </p:grpSpPr>
        <p:sp>
          <p:nvSpPr>
            <p:cNvPr id="379" name="Shape 379"/>
            <p:cNvSpPr/>
            <p:nvPr/>
          </p:nvSpPr>
          <p:spPr>
            <a:xfrm>
              <a:off x="420691" y="267758"/>
              <a:ext cx="3286126" cy="3286126"/>
            </a:xfrm>
            <a:custGeom>
              <a:pathLst>
                <a:path extrusionOk="0" h="120000" w="12000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D6D6D6">
                <a:alpha val="69803"/>
              </a:srgbClr>
            </a:solidFill>
            <a:ln cap="flat" cmpd="sng" w="25400">
              <a:solidFill>
                <a:srgbClr val="000000">
                  <a:alpha val="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5600"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80" name="Shape 3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104" y="0"/>
              <a:ext cx="3797303" cy="379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Shape 381"/>
            <p:cNvSpPr/>
            <p:nvPr/>
          </p:nvSpPr>
          <p:spPr>
            <a:xfrm>
              <a:off x="698500" y="685800"/>
              <a:ext cx="126964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ru-RU" sz="48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95%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-406116" y="4699000"/>
              <a:ext cx="47550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ru-RU" sz="4200">
                  <a:solidFill>
                    <a:schemeClr val="accent1"/>
                  </a:solidFill>
                  <a:latin typeface="Oswald"/>
                  <a:ea typeface="Oswald"/>
                  <a:cs typeface="Oswald"/>
                  <a:sym typeface="Oswald"/>
                </a:rPr>
                <a:t>НЕТ ПРОБНИКОВ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connect colorful">
      <a:dk1>
        <a:srgbClr val="000000"/>
      </a:dk1>
      <a:lt1>
        <a:srgbClr val="FFFFFF"/>
      </a:lt1>
      <a:dk2>
        <a:srgbClr val="DCDEE0"/>
      </a:dk2>
      <a:lt2>
        <a:srgbClr val="444444"/>
      </a:lt2>
      <a:accent1>
        <a:srgbClr val="3AC7E2"/>
      </a:accent1>
      <a:accent2>
        <a:srgbClr val="2BC2AC"/>
      </a:accent2>
      <a:accent3>
        <a:srgbClr val="FBB22F"/>
      </a:accent3>
      <a:accent4>
        <a:srgbClr val="5C5271"/>
      </a:accent4>
      <a:accent5>
        <a:srgbClr val="F15F47"/>
      </a:accent5>
      <a:accent6>
        <a:srgbClr val="655A7C"/>
      </a:accent6>
      <a:hlink>
        <a:srgbClr val="FFC0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