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1813" cy="7559675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214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28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43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57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607183" algn="l" defTabSz="10428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128620" algn="l" defTabSz="10428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650056" algn="l" defTabSz="10428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171493" algn="l" defTabSz="10428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8BC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004" y="-480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C82B-DB7A-4E80-B304-9924190EA23F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E16BF-C505-4D26-AD84-38B041579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D0120-59A1-4537-9823-8D199FD59B80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C312A-6E5D-40FA-8F41-4138F2A5A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38"/>
            <a:ext cx="2405658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681CB-A228-4816-9350-8F4C6A5BE772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07456-8AC0-41A3-BE82-F5184A6D1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CD8ED-8727-4C4C-9897-15169B312305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0C6BB-4102-415E-955A-0A50F4F5E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2E8FB-3446-43FB-9954-944176E1136D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24072-72D7-4925-961C-C35179A97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0B18-DF35-4614-9DA8-3FAA3184EEBD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16EE-3EC0-474D-917C-E9375E7E0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44726-FB56-473B-9095-566DC36789FB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82796-8A0A-4216-9E2B-66F9D719A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FCD5-1243-4388-ACBD-63F780D2EB8C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9179-42BA-4893-9238-458B662CB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5FB11-3A98-4350-98C6-6DB86F23194F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5FEDC-8208-4655-AE0B-DDF00518F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724C-57C6-41BE-B6EC-0548C6F4DC25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68AE2-6993-41F1-ADCD-E195BDA74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1266-CC5F-41A8-8C30-05384CDFF584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E1374-4D38-4892-9D55-27FBF7EB5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591" y="302737"/>
            <a:ext cx="9622632" cy="125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591" y="1763925"/>
            <a:ext cx="9622632" cy="498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23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470A06-A18D-4DB5-98C5-E06D7F632A44}" type="datetimeFigureOut">
              <a:rPr lang="ru-RU"/>
              <a:pPr>
                <a:defRPr/>
              </a:pPr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23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23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2B80A1-B46C-4B34-9BA6-9412F0D9C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</a:defRPr>
      </a:lvl5pPr>
      <a:lvl6pPr marL="503972" algn="ctr" rtl="0" fontAlgn="base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</a:defRPr>
      </a:lvl6pPr>
      <a:lvl7pPr marL="1007943" algn="ctr" rtl="0" fontAlgn="base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</a:defRPr>
      </a:lvl7pPr>
      <a:lvl8pPr marL="1511915" algn="ctr" rtl="0" fontAlgn="base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</a:defRPr>
      </a:lvl8pPr>
      <a:lvl9pPr marL="2015886" algn="ctr" rtl="0" fontAlgn="base">
        <a:spcBef>
          <a:spcPct val="0"/>
        </a:spcBef>
        <a:spcAft>
          <a:spcPct val="0"/>
        </a:spcAft>
        <a:defRPr sz="4850">
          <a:solidFill>
            <a:schemeClr val="tx1"/>
          </a:solidFill>
          <a:latin typeface="Calibri" pitchFamily="34" charset="0"/>
        </a:defRPr>
      </a:lvl9pPr>
    </p:titleStyle>
    <p:bodyStyle>
      <a:lvl1pPr marL="377979" indent="-37797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regpro/" TargetMode="External"/><Relationship Id="rId2" Type="http://schemas.openxmlformats.org/officeDocument/2006/relationships/hyperlink" Target="mailto:galina@dobriakova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vk.com/iregpr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01885" y="2069484"/>
            <a:ext cx="9088041" cy="1620430"/>
          </a:xfrm>
        </p:spPr>
        <p:txBody>
          <a:bodyPr/>
          <a:lstStyle/>
          <a:p>
            <a:r>
              <a:rPr lang="ru-RU" sz="45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Интеллектуальная собственность в </a:t>
            </a:r>
            <a:r>
              <a:rPr lang="en-US" sz="45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VAPE</a:t>
            </a:r>
            <a:endParaRPr lang="ru-RU" sz="45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9461" y="4283816"/>
            <a:ext cx="7992888" cy="193191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500" dirty="0" smtClean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Приносит прибыль если она есть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500" dirty="0" smtClean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и не приносит если ее нет</a:t>
            </a:r>
            <a:r>
              <a:rPr lang="ru-RU" sz="2500" dirty="0" smtClean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.</a:t>
            </a:r>
            <a:endParaRPr lang="ru-RU" sz="2500" dirty="0" smtClean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78" y="539478"/>
            <a:ext cx="172031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049762" y="6876181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2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www.ireg.pro</a:t>
            </a:r>
            <a:endParaRPr lang="ru-RU" sz="25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843" y="1691605"/>
            <a:ext cx="9851875" cy="128522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3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Качественный контент лучше, чем реклама</a:t>
            </a:r>
            <a:endParaRPr lang="ru-RU" sz="43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809402" y="3203773"/>
            <a:ext cx="9131795" cy="3521282"/>
          </a:xfrm>
        </p:spPr>
        <p:txBody>
          <a:bodyPr/>
          <a:lstStyle/>
          <a:p>
            <a:pPr marL="0" indent="0">
              <a:buFont typeface="Wingdings" pitchFamily="2" charset="2"/>
              <a:buChar char="ü"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Клиенты становится более информированными, независимо от воли продавца, поэтому стоит с ними дружить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Некоторые Клиенты более информированные, чем продавец, поэтому важно их слышать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Продажа – это действительно результат взаимодействия с клиентом до того, как он пришел в магазин</a:t>
            </a:r>
            <a:endParaRPr lang="ru-RU" sz="230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4049762" y="6876181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2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www.ireg.pro</a:t>
            </a:r>
            <a:endParaRPr lang="ru-RU" sz="25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78" y="539478"/>
            <a:ext cx="172031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843" y="1691605"/>
            <a:ext cx="9851875" cy="128522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3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Запрос – как выбрать первую электронную </a:t>
            </a:r>
            <a:r>
              <a:rPr lang="ru-RU" sz="4300" dirty="0" err="1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сигатету</a:t>
            </a:r>
            <a:r>
              <a:rPr lang="ru-RU" sz="43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?</a:t>
            </a:r>
            <a:endParaRPr lang="ru-RU" sz="43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809402" y="3203773"/>
            <a:ext cx="9131795" cy="3521282"/>
          </a:xfrm>
        </p:spPr>
        <p:txBody>
          <a:bodyPr/>
          <a:lstStyle/>
          <a:p>
            <a:pPr marL="0" indent="0">
              <a:buFont typeface="Wingdings" pitchFamily="2" charset="2"/>
              <a:buChar char="ü"/>
            </a:pPr>
            <a:r>
              <a:rPr lang="en-US" sz="2300" dirty="0" err="1" smtClean="0">
                <a:latin typeface="Roboto" pitchFamily="2" charset="0"/>
                <a:ea typeface="Roboto" pitchFamily="2" charset="0"/>
              </a:rPr>
              <a:t>Ecigblog</a:t>
            </a:r>
            <a:endParaRPr lang="en-US" sz="2300" dirty="0" smtClean="0">
              <a:latin typeface="Roboto" pitchFamily="2" charset="0"/>
              <a:ea typeface="Roboto" pitchFamily="2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en-US" sz="2300" dirty="0" err="1" smtClean="0">
                <a:latin typeface="Roboto" pitchFamily="2" charset="0"/>
                <a:ea typeface="Roboto" pitchFamily="2" charset="0"/>
              </a:rPr>
              <a:t>VapeTV</a:t>
            </a:r>
            <a:endParaRPr lang="en-US" sz="2300" dirty="0" smtClean="0">
              <a:latin typeface="Roboto" pitchFamily="2" charset="0"/>
              <a:ea typeface="Roboto" pitchFamily="2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en-US" sz="2300" dirty="0" err="1" smtClean="0">
                <a:latin typeface="Roboto" pitchFamily="2" charset="0"/>
                <a:ea typeface="Roboto" pitchFamily="2" charset="0"/>
              </a:rPr>
              <a:t>Comesigar</a:t>
            </a:r>
            <a:endParaRPr lang="en-US" sz="2300" dirty="0" smtClean="0">
              <a:latin typeface="Roboto" pitchFamily="2" charset="0"/>
              <a:ea typeface="Roboto" pitchFamily="2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en-US" sz="2300" dirty="0" err="1" smtClean="0">
                <a:latin typeface="Roboto" pitchFamily="2" charset="0"/>
                <a:ea typeface="Roboto" pitchFamily="2" charset="0"/>
              </a:rPr>
              <a:t>Vaperoom</a:t>
            </a:r>
            <a:endParaRPr lang="en-US" sz="2300" dirty="0" smtClean="0">
              <a:latin typeface="Roboto" pitchFamily="2" charset="0"/>
              <a:ea typeface="Roboto" pitchFamily="2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en-US" sz="2300" dirty="0" err="1" smtClean="0">
                <a:latin typeface="Roboto" pitchFamily="2" charset="0"/>
                <a:ea typeface="Roboto" pitchFamily="2" charset="0"/>
              </a:rPr>
              <a:t>Powersmoke</a:t>
            </a:r>
            <a:endParaRPr lang="en-US" sz="2300" dirty="0" smtClean="0">
              <a:latin typeface="Roboto" pitchFamily="2" charset="0"/>
              <a:ea typeface="Roboto" pitchFamily="2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en-US" sz="2300" dirty="0" err="1" smtClean="0">
                <a:latin typeface="Roboto" pitchFamily="2" charset="0"/>
                <a:ea typeface="Roboto" pitchFamily="2" charset="0"/>
              </a:rPr>
              <a:t>Elsigs</a:t>
            </a:r>
            <a:endParaRPr lang="en-US" sz="2300" dirty="0" smtClean="0">
              <a:latin typeface="Roboto" pitchFamily="2" charset="0"/>
              <a:ea typeface="Roboto" pitchFamily="2" charset="0"/>
            </a:endParaRPr>
          </a:p>
          <a:p>
            <a:pPr marL="0" indent="0" algn="ctr"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Почему не Вы?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4049762" y="6876181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2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www.ireg.pro</a:t>
            </a:r>
            <a:endParaRPr lang="ru-RU" sz="25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78" y="539478"/>
            <a:ext cx="172031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843" y="1691605"/>
            <a:ext cx="9851875" cy="128522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3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Вы всегда можете задать вопрос</a:t>
            </a:r>
            <a:endParaRPr lang="ru-RU" sz="43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809402" y="3203773"/>
            <a:ext cx="9131795" cy="3521282"/>
          </a:xfrm>
        </p:spPr>
        <p:txBody>
          <a:bodyPr/>
          <a:lstStyle/>
          <a:p>
            <a:pPr marL="0" indent="0"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Добрякова Галина, </a:t>
            </a:r>
          </a:p>
          <a:p>
            <a:pPr marL="0" indent="0"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доктор юридических наук по интеллектуальному праву</a:t>
            </a:r>
          </a:p>
          <a:p>
            <a:pPr marL="0" indent="0"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Юрист по управлению и защите интеллектуальной собственности</a:t>
            </a:r>
            <a:endParaRPr lang="ru-RU" sz="2300" dirty="0" smtClean="0"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en-US" sz="2300" dirty="0" smtClean="0">
                <a:latin typeface="Roboto" pitchFamily="2" charset="0"/>
                <a:ea typeface="Roboto" pitchFamily="2" charset="0"/>
                <a:hlinkClick r:id="rId2"/>
              </a:rPr>
              <a:t>galina@dobriakova.ru</a:t>
            </a:r>
            <a:endParaRPr lang="ru-RU" sz="2300" smtClean="0"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en-US" sz="2300" dirty="0" smtClean="0"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Много интересного и качественного контента по защите актива:</a:t>
            </a:r>
            <a:endParaRPr lang="en-US" sz="2300" dirty="0" smtClean="0"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en-US" sz="2300" dirty="0" smtClean="0">
                <a:latin typeface="Roboto" pitchFamily="2" charset="0"/>
                <a:ea typeface="Roboto" pitchFamily="2" charset="0"/>
                <a:hlinkClick r:id="rId3"/>
              </a:rPr>
              <a:t>https://www.facebook.com/iregpro</a:t>
            </a:r>
            <a:r>
              <a:rPr lang="en-US" sz="2300" dirty="0" smtClean="0">
                <a:latin typeface="Roboto" pitchFamily="2" charset="0"/>
                <a:ea typeface="Roboto" pitchFamily="2" charset="0"/>
                <a:hlinkClick r:id="rId3"/>
              </a:rPr>
              <a:t>/</a:t>
            </a:r>
            <a:endParaRPr lang="en-US" sz="2300" dirty="0" smtClean="0"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en-US" sz="2300" dirty="0" smtClean="0">
                <a:latin typeface="Roboto" pitchFamily="2" charset="0"/>
                <a:ea typeface="Roboto" pitchFamily="2" charset="0"/>
                <a:hlinkClick r:id="rId4"/>
              </a:rPr>
              <a:t>https://</a:t>
            </a:r>
            <a:r>
              <a:rPr lang="en-US" sz="2300" dirty="0" smtClean="0">
                <a:latin typeface="Roboto" pitchFamily="2" charset="0"/>
                <a:ea typeface="Roboto" pitchFamily="2" charset="0"/>
                <a:hlinkClick r:id="rId4"/>
              </a:rPr>
              <a:t>vk.com/iregpro</a:t>
            </a:r>
            <a:endParaRPr lang="en-US" sz="2300" dirty="0" smtClean="0"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ru-RU" sz="230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4049762" y="6876181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2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www.ireg.pro</a:t>
            </a:r>
            <a:endParaRPr lang="ru-RU" sz="25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78" y="539478"/>
            <a:ext cx="172031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34591" y="2051645"/>
            <a:ext cx="9622632" cy="1259946"/>
          </a:xfrm>
        </p:spPr>
        <p:txBody>
          <a:bodyPr/>
          <a:lstStyle/>
          <a:p>
            <a:r>
              <a:rPr lang="ru-RU" sz="45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Что может быть активом?</a:t>
            </a:r>
            <a:endParaRPr lang="ru-RU" sz="45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701391" y="3887654"/>
            <a:ext cx="9289032" cy="230425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Лого</a:t>
            </a:r>
          </a:p>
          <a:p>
            <a:pPr>
              <a:buFont typeface="Arial" charset="0"/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Дизайн</a:t>
            </a:r>
          </a:p>
          <a:p>
            <a:pPr>
              <a:buFont typeface="Arial" charset="0"/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Промышленный дизайн</a:t>
            </a:r>
          </a:p>
          <a:p>
            <a:pPr>
              <a:buFont typeface="Arial" charset="0"/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3д модели</a:t>
            </a:r>
          </a:p>
          <a:p>
            <a:pPr>
              <a:buFont typeface="Arial" charset="0"/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Тексты на сайт</a:t>
            </a:r>
          </a:p>
          <a:p>
            <a:pPr algn="ctr">
              <a:buFont typeface="Arial" charset="0"/>
              <a:buNone/>
            </a:pPr>
            <a:endParaRPr lang="ru-RU" sz="230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049762" y="6876181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2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www.ireg.pro</a:t>
            </a:r>
            <a:endParaRPr lang="ru-RU" sz="25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78" y="539478"/>
            <a:ext cx="172031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34591" y="1860904"/>
            <a:ext cx="9622632" cy="1259946"/>
          </a:xfrm>
        </p:spPr>
        <p:txBody>
          <a:bodyPr/>
          <a:lstStyle/>
          <a:p>
            <a:r>
              <a:rPr lang="ru-RU" sz="45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Как клиент решае</a:t>
            </a:r>
            <a:r>
              <a:rPr lang="ru-RU" sz="45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т купить</a:t>
            </a:r>
            <a:r>
              <a:rPr lang="ru-RU" sz="45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?</a:t>
            </a:r>
            <a:endParaRPr lang="ru-RU" sz="45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924025" y="3506172"/>
            <a:ext cx="8843763" cy="3261156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До того, как клиент попадет в магазин, где ему может продать профессиональный продавец – он уже:</a:t>
            </a:r>
          </a:p>
          <a:p>
            <a:pPr>
              <a:buFont typeface="Arial" charset="0"/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Посмотрел обзор и узнал о товаре</a:t>
            </a:r>
          </a:p>
          <a:p>
            <a:pPr>
              <a:buFont typeface="Arial" charset="0"/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Узнал его низкую и среднюю цену</a:t>
            </a:r>
          </a:p>
          <a:p>
            <a:pPr>
              <a:buFont typeface="Arial" charset="0"/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Определил его свойства и </a:t>
            </a:r>
            <a:r>
              <a:rPr lang="ru-RU" sz="2300" dirty="0" err="1" smtClean="0">
                <a:latin typeface="Roboto" pitchFamily="2" charset="0"/>
                <a:ea typeface="Roboto" pitchFamily="2" charset="0"/>
              </a:rPr>
              <a:t>баги</a:t>
            </a:r>
            <a:endParaRPr lang="ru-RU" sz="2300" dirty="0" smtClean="0">
              <a:latin typeface="Roboto" pitchFamily="2" charset="0"/>
              <a:ea typeface="Roboto" pitchFamily="2" charset="0"/>
            </a:endParaRPr>
          </a:p>
          <a:p>
            <a:pPr>
              <a:buFont typeface="Arial" charset="0"/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Прочитал отзывы</a:t>
            </a:r>
          </a:p>
          <a:p>
            <a:pPr>
              <a:buFont typeface="Arial" charset="0"/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Увидел фото и оценил дизайн</a:t>
            </a:r>
            <a:endParaRPr lang="ru-RU" sz="230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4049762" y="6876181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2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www.ireg.pro</a:t>
            </a:r>
            <a:endParaRPr lang="ru-RU" sz="25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78" y="539478"/>
            <a:ext cx="172031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1691606"/>
            <a:ext cx="9622632" cy="125994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5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Особенности рекламы в Интернет</a:t>
            </a:r>
            <a:endParaRPr lang="ru-RU" sz="45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75090" y="3563813"/>
            <a:ext cx="9341634" cy="316835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Реклама сигарет, курительных смесей, принадлежностей, кальянов и тождественных товаров - запрещена</a:t>
            </a:r>
            <a:r>
              <a:rPr lang="ru-RU" sz="2300" dirty="0" smtClean="0">
                <a:latin typeface="Roboto" pitchFamily="2" charset="0"/>
                <a:ea typeface="Roboto" pitchFamily="2" charset="0"/>
              </a:rPr>
              <a:t>.</a:t>
            </a:r>
            <a:endParaRPr lang="en-US" sz="2300" dirty="0" smtClean="0">
              <a:latin typeface="Roboto" pitchFamily="2" charset="0"/>
              <a:ea typeface="Roboto" pitchFamily="2" charset="0"/>
            </a:endParaRPr>
          </a:p>
          <a:p>
            <a:pPr marL="0" indent="0">
              <a:buFont typeface="Arial" charset="0"/>
              <a:buNone/>
            </a:pPr>
            <a:endParaRPr lang="ru-RU" sz="2300" dirty="0" smtClean="0">
              <a:latin typeface="Roboto" pitchFamily="2" charset="0"/>
              <a:ea typeface="Roboto" pitchFamily="2" charset="0"/>
            </a:endParaRPr>
          </a:p>
          <a:p>
            <a:pPr marL="0" indent="0">
              <a:buFont typeface="Arial" charset="0"/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Продвижение по контекстной рекламе?</a:t>
            </a:r>
          </a:p>
          <a:p>
            <a:pPr marL="0" indent="0">
              <a:buFont typeface="Arial" charset="0"/>
              <a:buNone/>
            </a:pPr>
            <a:endParaRPr lang="ru-RU" sz="2300" dirty="0" smtClean="0">
              <a:latin typeface="Roboto" pitchFamily="2" charset="0"/>
              <a:ea typeface="Roboto" pitchFamily="2" charset="0"/>
            </a:endParaRPr>
          </a:p>
          <a:p>
            <a:pPr marL="0" indent="0">
              <a:buFont typeface="Arial" charset="0"/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СЕО?</a:t>
            </a:r>
            <a:endParaRPr lang="ru-RU" sz="230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4049762" y="6876181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2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www.ireg.pro</a:t>
            </a:r>
            <a:endParaRPr lang="ru-RU" sz="25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78" y="539478"/>
            <a:ext cx="172031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843" y="1691605"/>
            <a:ext cx="9851875" cy="128522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3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Открытые каналы коммуникации</a:t>
            </a:r>
            <a:endParaRPr lang="ru-RU" sz="43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809402" y="3203773"/>
            <a:ext cx="9131795" cy="3521282"/>
          </a:xfrm>
        </p:spPr>
        <p:txBody>
          <a:bodyPr/>
          <a:lstStyle/>
          <a:p>
            <a:pPr marL="0" indent="0">
              <a:buFont typeface="Wingdings" pitchFamily="2" charset="2"/>
              <a:buChar char="ü"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Обзоры (видео)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Обзоры (статьи)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Общение пользователей в </a:t>
            </a:r>
            <a:r>
              <a:rPr lang="ru-RU" sz="2300" dirty="0" err="1" smtClean="0">
                <a:latin typeface="Roboto" pitchFamily="2" charset="0"/>
                <a:ea typeface="Roboto" pitchFamily="2" charset="0"/>
              </a:rPr>
              <a:t>соц</a:t>
            </a:r>
            <a:r>
              <a:rPr lang="ru-RU" sz="2300" dirty="0" smtClean="0">
                <a:latin typeface="Roboto" pitchFamily="2" charset="0"/>
                <a:ea typeface="Roboto" pitchFamily="2" charset="0"/>
              </a:rPr>
              <a:t> сети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Тексты на сайт (описание)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Советы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Почтовые рассылки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Мастер-классы</a:t>
            </a:r>
            <a:endParaRPr lang="ru-RU" sz="230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4049762" y="6876181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2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www.ireg.pro</a:t>
            </a:r>
            <a:endParaRPr lang="ru-RU" sz="25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78" y="539478"/>
            <a:ext cx="172031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843" y="1691605"/>
            <a:ext cx="9851875" cy="128522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3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Количество запросов - ограничено</a:t>
            </a:r>
            <a:endParaRPr lang="ru-RU" sz="43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809402" y="3203773"/>
            <a:ext cx="9131795" cy="3521282"/>
          </a:xfrm>
        </p:spPr>
        <p:txBody>
          <a:bodyPr/>
          <a:lstStyle/>
          <a:p>
            <a:pPr marL="0" indent="0"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Поэтому поисковая система направляет пользователя на сайт с уникальным </a:t>
            </a:r>
            <a:r>
              <a:rPr lang="ru-RU" sz="2300" dirty="0" err="1" smtClean="0">
                <a:latin typeface="Roboto" pitchFamily="2" charset="0"/>
                <a:ea typeface="Roboto" pitchFamily="2" charset="0"/>
              </a:rPr>
              <a:t>контентом</a:t>
            </a:r>
            <a:r>
              <a:rPr lang="ru-RU" sz="2300" dirty="0" smtClean="0">
                <a:latin typeface="Roboto" pitchFamily="2" charset="0"/>
                <a:ea typeface="Roboto" pitchFamily="2" charset="0"/>
              </a:rPr>
              <a:t> соответствующим его запросу</a:t>
            </a:r>
          </a:p>
          <a:p>
            <a:pPr marL="0" indent="0"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Если контент не уникален, не удобен и пользователь будет уходить со страницы – сайт будет понижен в поисковой выдаче и клиент никогда не узнает, почему ему выгодно покупать у Вас.</a:t>
            </a:r>
            <a:endParaRPr lang="ru-RU" sz="230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4049762" y="6876181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2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www.ireg.pro</a:t>
            </a:r>
            <a:endParaRPr lang="ru-RU" sz="25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78" y="539478"/>
            <a:ext cx="172031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843" y="1691605"/>
            <a:ext cx="9851875" cy="128522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3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Хорошего контента, как и </a:t>
            </a:r>
            <a:r>
              <a:rPr lang="ru-RU" sz="4300" dirty="0" err="1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копирайтеров</a:t>
            </a:r>
            <a:r>
              <a:rPr lang="ru-RU" sz="43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 – мало = пиратство</a:t>
            </a:r>
            <a:endParaRPr lang="ru-RU" sz="43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809402" y="3203773"/>
            <a:ext cx="9131795" cy="3521282"/>
          </a:xfrm>
        </p:spPr>
        <p:txBody>
          <a:bodyPr/>
          <a:lstStyle/>
          <a:p>
            <a:pPr marL="0" indent="0"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Способы защиты уникального контента:</a:t>
            </a:r>
          </a:p>
          <a:p>
            <a:pPr marL="0" indent="0">
              <a:buNone/>
            </a:pPr>
            <a:endParaRPr lang="ru-RU" sz="2300" dirty="0" smtClean="0">
              <a:latin typeface="Roboto" pitchFamily="2" charset="0"/>
              <a:ea typeface="Roboto" pitchFamily="2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Регистрация авторского права (чтобы защитить актив, сохранить его уникальность, </a:t>
            </a:r>
            <a:r>
              <a:rPr lang="ru-RU" sz="2300" dirty="0" err="1" smtClean="0">
                <a:latin typeface="Roboto" pitchFamily="2" charset="0"/>
                <a:ea typeface="Roboto" pitchFamily="2" charset="0"/>
              </a:rPr>
              <a:t>недопустить</a:t>
            </a:r>
            <a:r>
              <a:rPr lang="ru-RU" sz="2300" dirty="0" smtClean="0">
                <a:latin typeface="Roboto" pitchFamily="2" charset="0"/>
                <a:ea typeface="Roboto" pitchFamily="2" charset="0"/>
              </a:rPr>
              <a:t> падения доверия к бренду, продавать на площадках (они требуют Вас подтвердить права на бренд)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Регистрация товарного знака и запрет на его использование конкурентами (по определенным классам товаров, время регистрации от 1 года)</a:t>
            </a:r>
            <a:endParaRPr lang="ru-RU" sz="230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4049762" y="6876181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2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www.ireg.pro</a:t>
            </a:r>
            <a:endParaRPr lang="ru-RU" sz="25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78" y="539478"/>
            <a:ext cx="172031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843" y="1691605"/>
            <a:ext cx="9851875" cy="128522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3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Что дает защита контента?</a:t>
            </a:r>
            <a:endParaRPr lang="ru-RU" sz="43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809402" y="3203773"/>
            <a:ext cx="9131795" cy="3521282"/>
          </a:xfrm>
        </p:spPr>
        <p:txBody>
          <a:bodyPr/>
          <a:lstStyle/>
          <a:p>
            <a:pPr marL="0" indent="0">
              <a:buNone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Хороших материалов мало, </a:t>
            </a:r>
            <a:r>
              <a:rPr lang="ru-RU" sz="2300" dirty="0" err="1" smtClean="0">
                <a:latin typeface="Roboto" pitchFamily="2" charset="0"/>
                <a:ea typeface="Roboto" pitchFamily="2" charset="0"/>
              </a:rPr>
              <a:t>копирайтеров</a:t>
            </a:r>
            <a:r>
              <a:rPr lang="ru-RU" sz="2300" dirty="0" smtClean="0">
                <a:latin typeface="Roboto" pitchFamily="2" charset="0"/>
                <a:ea typeface="Roboto" pitchFamily="2" charset="0"/>
              </a:rPr>
              <a:t> – тоже, поэтому качественный продающий контент стоит дорого. Качественный контент, который направляет трафик и приносит прибыль будет востребован не только клиентами – но и конкурентами.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Защита дает повышение в поисковой выдаче за счет блокировки пиратского контента; сайт пирата теряет в рейтинге;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Защита не позволяет «недружественную» блокировку собственного сайта конкурентами за двукратное нарушение авторского права.</a:t>
            </a:r>
            <a:endParaRPr lang="ru-RU" sz="230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4049762" y="6876181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2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www.ireg.pro</a:t>
            </a:r>
            <a:endParaRPr lang="ru-RU" sz="25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78" y="539478"/>
            <a:ext cx="172031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843" y="1691605"/>
            <a:ext cx="9851875" cy="128522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3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Ка</a:t>
            </a:r>
            <a:r>
              <a:rPr lang="ru-RU" sz="43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к можно защитить контент?</a:t>
            </a:r>
            <a:endParaRPr lang="ru-RU" sz="43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809402" y="3203773"/>
            <a:ext cx="9131795" cy="3521282"/>
          </a:xfrm>
        </p:spPr>
        <p:txBody>
          <a:bodyPr/>
          <a:lstStyle/>
          <a:p>
            <a:pPr marL="0" indent="0">
              <a:buFont typeface="Wingdings" pitchFamily="2" charset="2"/>
              <a:buChar char="ü"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Интеллектуальный регистратор </a:t>
            </a:r>
            <a:r>
              <a:rPr lang="en-US" sz="2300" dirty="0" smtClean="0">
                <a:latin typeface="Roboto" pitchFamily="2" charset="0"/>
                <a:ea typeface="Roboto" pitchFamily="2" charset="0"/>
              </a:rPr>
              <a:t>IREG – </a:t>
            </a:r>
            <a:r>
              <a:rPr lang="ru-RU" sz="2300" dirty="0" smtClean="0">
                <a:latin typeface="Roboto" pitchFamily="2" charset="0"/>
                <a:ea typeface="Roboto" pitchFamily="2" charset="0"/>
              </a:rPr>
              <a:t>регистрирует авторское право за 4 клика по цене чашки кофе, работает </a:t>
            </a:r>
            <a:r>
              <a:rPr lang="ru-RU" sz="2300" dirty="0" err="1" smtClean="0">
                <a:latin typeface="Roboto" pitchFamily="2" charset="0"/>
                <a:ea typeface="Roboto" pitchFamily="2" charset="0"/>
              </a:rPr>
              <a:t>онлайн</a:t>
            </a:r>
            <a:r>
              <a:rPr lang="ru-RU" sz="23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ru-RU" sz="2300" dirty="0" smtClean="0">
                <a:latin typeface="Roboto" pitchFamily="2" charset="0"/>
                <a:ea typeface="Roboto" pitchFamily="2" charset="0"/>
              </a:rPr>
              <a:t>- </a:t>
            </a:r>
            <a:r>
              <a:rPr lang="en-US" sz="2300" dirty="0" smtClean="0">
                <a:latin typeface="Roboto" pitchFamily="2" charset="0"/>
                <a:ea typeface="Roboto" pitchFamily="2" charset="0"/>
              </a:rPr>
              <a:t>https://ireg.pro/</a:t>
            </a:r>
            <a:endParaRPr lang="ru-RU" sz="2300" dirty="0" smtClean="0">
              <a:latin typeface="Roboto" pitchFamily="2" charset="0"/>
              <a:ea typeface="Roboto" pitchFamily="2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Регистрация авторского права на бумажном носителе (от 2х недель до 1 месяца)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300" dirty="0" smtClean="0">
                <a:latin typeface="Roboto" pitchFamily="2" charset="0"/>
                <a:ea typeface="Roboto" pitchFamily="2" charset="0"/>
              </a:rPr>
              <a:t>Регистрация Товарного знака (от 1 года до 1,5 лет)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4049762" y="6876181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2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8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4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spcBef>
                <a:spcPct val="20000"/>
              </a:spcBef>
              <a:buFont typeface="Arial" pitchFamily="34" charset="0"/>
              <a:buNone/>
              <a:defRPr sz="2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rgbClr val="78BC45"/>
                </a:solidFill>
                <a:latin typeface="Roboto" pitchFamily="2" charset="0"/>
                <a:ea typeface="Roboto" pitchFamily="2" charset="0"/>
              </a:rPr>
              <a:t>www.ireg.pro</a:t>
            </a:r>
            <a:endParaRPr lang="ru-RU" sz="2500" dirty="0" smtClean="0">
              <a:solidFill>
                <a:srgbClr val="78BC45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78" y="539478"/>
            <a:ext cx="172031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488</Words>
  <Application>Microsoft Office PowerPoint</Application>
  <PresentationFormat>Произвольный</PresentationFormat>
  <Paragraphs>79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Roboto</vt:lpstr>
      <vt:lpstr>Wingdings</vt:lpstr>
      <vt:lpstr>Calibri</vt:lpstr>
      <vt:lpstr>Тема Office</vt:lpstr>
      <vt:lpstr>Интеллектуальная собственность в VAPE</vt:lpstr>
      <vt:lpstr>Что может быть активом?</vt:lpstr>
      <vt:lpstr>Как клиент решает купить?</vt:lpstr>
      <vt:lpstr>Особенности рекламы в Интернет</vt:lpstr>
      <vt:lpstr>Открытые каналы коммуникации</vt:lpstr>
      <vt:lpstr>Количество запросов - ограничено</vt:lpstr>
      <vt:lpstr>Хорошего контента, как и копирайтеров – мало = пиратство</vt:lpstr>
      <vt:lpstr>Что дает защита контента?</vt:lpstr>
      <vt:lpstr>Как можно защитить контент?</vt:lpstr>
      <vt:lpstr>Качественный контент лучше, чем реклама</vt:lpstr>
      <vt:lpstr>Запрос – как выбрать первую электронную сигатету?</vt:lpstr>
      <vt:lpstr>Вы всегда можете задать вопрос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Интеллектуальный регистратор авторских прав IREG</dc:title>
  <dc:creator>Евгения</dc:creator>
  <cp:lastModifiedBy>андрей гукало</cp:lastModifiedBy>
  <cp:revision>11</cp:revision>
  <dcterms:created xsi:type="dcterms:W3CDTF">2016-05-27T09:40:12Z</dcterms:created>
  <dcterms:modified xsi:type="dcterms:W3CDTF">2016-06-24T04:55:54Z</dcterms:modified>
</cp:coreProperties>
</file>